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304" r:id="rId4"/>
    <p:sldId id="302" r:id="rId5"/>
    <p:sldId id="269" r:id="rId6"/>
    <p:sldId id="300" r:id="rId7"/>
    <p:sldId id="303" r:id="rId8"/>
    <p:sldId id="301" r:id="rId9"/>
    <p:sldId id="299" r:id="rId10"/>
    <p:sldId id="298" r:id="rId11"/>
    <p:sldId id="278" r:id="rId12"/>
    <p:sldId id="279" r:id="rId13"/>
    <p:sldId id="305"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Montserrat" panose="020B0604020202020204" charset="0"/>
      <p:regular r:id="rId20"/>
      <p:bold r:id="rId21"/>
      <p:italic r:id="rId22"/>
      <p:boldItalic r:id="rId23"/>
    </p:embeddedFont>
    <p:embeddedFont>
      <p:font typeface="Nunito"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3" roundtripDataSignature="AMtx7mgoDQ5HiXmhmOuJYPTCssta1fw0I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0E2"/>
    <a:srgbClr val="FEDD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26" d="100"/>
          <a:sy n="26" d="100"/>
        </p:scale>
        <p:origin x="3126" y="5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63"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6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6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ca75a5d4e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ca75a5d4e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e700512fe0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e700512fe0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ca75a5d4e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ca75a5d4e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86346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a06b27442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ea06b2744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4254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a06b27442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ea06b2744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5864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a06b27442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ea06b2744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a06b27442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ea06b2744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5996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ea06b27442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ea06b27442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8610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26141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e700512fe0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e700512fe0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 name="Google Shape;19;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2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2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3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3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3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3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3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3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3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3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gca75a5d4e5_0_0"/>
          <p:cNvSpPr/>
          <p:nvPr/>
        </p:nvSpPr>
        <p:spPr>
          <a:xfrm>
            <a:off x="0" y="2901850"/>
            <a:ext cx="9144000" cy="2241900"/>
          </a:xfrm>
          <a:prstGeom prst="rect">
            <a:avLst/>
          </a:prstGeom>
          <a:solidFill>
            <a:srgbClr val="FED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gca75a5d4e5_0_0"/>
          <p:cNvSpPr txBox="1"/>
          <p:nvPr/>
        </p:nvSpPr>
        <p:spPr>
          <a:xfrm>
            <a:off x="661025" y="1933549"/>
            <a:ext cx="4973700" cy="800100"/>
          </a:xfrm>
          <a:prstGeom prst="rect">
            <a:avLst/>
          </a:prstGeom>
          <a:noFill/>
          <a:ln>
            <a:noFill/>
          </a:ln>
        </p:spPr>
        <p:txBody>
          <a:bodyPr spcFirstLastPara="1" wrap="square" lIns="91425" tIns="91425" rIns="91425" bIns="91425" anchor="t" anchorCtr="0">
            <a:noAutofit/>
          </a:bodyPr>
          <a:lstStyle/>
          <a:p>
            <a:pPr lvl="0">
              <a:buClr>
                <a:schemeClr val="dk1"/>
              </a:buClr>
              <a:buSzPts val="1100"/>
            </a:pPr>
            <a:r>
              <a:rPr lang="es-ES" sz="1800" b="1" dirty="0">
                <a:solidFill>
                  <a:srgbClr val="1E1E1E"/>
                </a:solidFill>
                <a:latin typeface="Montserrat"/>
                <a:ea typeface="Montserrat"/>
                <a:cs typeface="Montserrat"/>
                <a:sym typeface="Montserrat"/>
              </a:rPr>
              <a:t>Liderazgo para la articulación con la Enseñanza Superior Técnico Profesional.</a:t>
            </a:r>
            <a:endParaRPr sz="1800" b="1" dirty="0" smtClean="0">
              <a:solidFill>
                <a:srgbClr val="1E1E1E"/>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2000"/>
              <a:buFont typeface="Arial"/>
              <a:buNone/>
            </a:pPr>
            <a:endParaRPr sz="1800" b="1" dirty="0">
              <a:solidFill>
                <a:srgbClr val="1E1E1E"/>
              </a:solidFill>
              <a:latin typeface="Montserrat"/>
              <a:ea typeface="Montserrat"/>
              <a:cs typeface="Montserrat"/>
              <a:sym typeface="Montserrat"/>
            </a:endParaRPr>
          </a:p>
        </p:txBody>
      </p:sp>
      <p:pic>
        <p:nvPicPr>
          <p:cNvPr id="56" name="Google Shape;56;gca75a5d4e5_0_0"/>
          <p:cNvPicPr preferRelativeResize="0"/>
          <p:nvPr/>
        </p:nvPicPr>
        <p:blipFill rotWithShape="1">
          <a:blip r:embed="rId3">
            <a:alphaModFix/>
          </a:blip>
          <a:srcRect/>
          <a:stretch/>
        </p:blipFill>
        <p:spPr>
          <a:xfrm>
            <a:off x="6926899" y="1933538"/>
            <a:ext cx="1280049" cy="1817501"/>
          </a:xfrm>
          <a:prstGeom prst="rect">
            <a:avLst/>
          </a:prstGeom>
          <a:noFill/>
          <a:ln>
            <a:noFill/>
          </a:ln>
        </p:spPr>
      </p:pic>
      <p:pic>
        <p:nvPicPr>
          <p:cNvPr id="57" name="Google Shape;57;gca75a5d4e5_0_0"/>
          <p:cNvPicPr preferRelativeResize="0"/>
          <p:nvPr/>
        </p:nvPicPr>
        <p:blipFill rotWithShape="1">
          <a:blip r:embed="rId4">
            <a:alphaModFix/>
          </a:blip>
          <a:srcRect/>
          <a:stretch/>
        </p:blipFill>
        <p:spPr>
          <a:xfrm rot="5400000">
            <a:off x="8110113" y="2216310"/>
            <a:ext cx="234100" cy="476775"/>
          </a:xfrm>
          <a:prstGeom prst="rect">
            <a:avLst/>
          </a:prstGeom>
          <a:noFill/>
          <a:ln>
            <a:noFill/>
          </a:ln>
        </p:spPr>
      </p:pic>
      <p:sp>
        <p:nvSpPr>
          <p:cNvPr id="58" name="Google Shape;58;gca75a5d4e5_0_0"/>
          <p:cNvSpPr txBox="1"/>
          <p:nvPr/>
        </p:nvSpPr>
        <p:spPr>
          <a:xfrm>
            <a:off x="661025" y="3088750"/>
            <a:ext cx="5274300" cy="36930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200" b="0" i="0" u="none" strike="noStrike" cap="none" dirty="0" err="1" smtClean="0">
                <a:solidFill>
                  <a:schemeClr val="dk1"/>
                </a:solidFill>
                <a:latin typeface="Nunito"/>
                <a:ea typeface="Nunito"/>
                <a:cs typeface="Nunito"/>
                <a:sym typeface="Nunito"/>
              </a:rPr>
              <a:t>Diciembre</a:t>
            </a:r>
            <a:r>
              <a:rPr lang="en-US" sz="1200" b="0" i="0" u="none" strike="noStrike" cap="none" dirty="0" smtClean="0">
                <a:solidFill>
                  <a:schemeClr val="dk1"/>
                </a:solidFill>
                <a:latin typeface="Nunito"/>
                <a:ea typeface="Nunito"/>
                <a:cs typeface="Nunito"/>
                <a:sym typeface="Nunito"/>
              </a:rPr>
              <a:t> 2021</a:t>
            </a:r>
            <a:endParaRPr sz="1200" b="1" i="0" u="none" strike="noStrike" cap="none" dirty="0">
              <a:solidFill>
                <a:srgbClr val="1E1E1E"/>
              </a:solidFill>
              <a:latin typeface="Nunito"/>
              <a:ea typeface="Nunito"/>
              <a:cs typeface="Nunito"/>
              <a:sym typeface="Nunito"/>
            </a:endParaRPr>
          </a:p>
        </p:txBody>
      </p:sp>
      <p:pic>
        <p:nvPicPr>
          <p:cNvPr id="59" name="Google Shape;59;gca75a5d4e5_0_0" descr="Text&#10;&#10;Description automatically generated"/>
          <p:cNvPicPr preferRelativeResize="0"/>
          <p:nvPr/>
        </p:nvPicPr>
        <p:blipFill rotWithShape="1">
          <a:blip r:embed="rId5">
            <a:alphaModFix/>
          </a:blip>
          <a:srcRect/>
          <a:stretch/>
        </p:blipFill>
        <p:spPr>
          <a:xfrm>
            <a:off x="5585247" y="4441227"/>
            <a:ext cx="1242012" cy="332291"/>
          </a:xfrm>
          <a:prstGeom prst="rect">
            <a:avLst/>
          </a:prstGeom>
          <a:noFill/>
          <a:ln>
            <a:noFill/>
          </a:ln>
        </p:spPr>
      </p:pic>
      <p:pic>
        <p:nvPicPr>
          <p:cNvPr id="60" name="Google Shape;60;gca75a5d4e5_0_0"/>
          <p:cNvPicPr preferRelativeResize="0"/>
          <p:nvPr/>
        </p:nvPicPr>
        <p:blipFill rotWithShape="1">
          <a:blip r:embed="rId6">
            <a:alphaModFix/>
          </a:blip>
          <a:srcRect/>
          <a:stretch/>
        </p:blipFill>
        <p:spPr>
          <a:xfrm>
            <a:off x="2078160" y="4429643"/>
            <a:ext cx="1017283" cy="332291"/>
          </a:xfrm>
          <a:prstGeom prst="rect">
            <a:avLst/>
          </a:prstGeom>
          <a:noFill/>
          <a:ln>
            <a:noFill/>
          </a:ln>
        </p:spPr>
      </p:pic>
      <p:pic>
        <p:nvPicPr>
          <p:cNvPr id="61" name="Google Shape;61;gca75a5d4e5_0_0" descr="Logo&#10;&#10;Description automatically generated"/>
          <p:cNvPicPr preferRelativeResize="0"/>
          <p:nvPr/>
        </p:nvPicPr>
        <p:blipFill rotWithShape="1">
          <a:blip r:embed="rId7">
            <a:alphaModFix/>
          </a:blip>
          <a:srcRect/>
          <a:stretch/>
        </p:blipFill>
        <p:spPr>
          <a:xfrm>
            <a:off x="7183528" y="4418415"/>
            <a:ext cx="1468322" cy="354741"/>
          </a:xfrm>
          <a:prstGeom prst="rect">
            <a:avLst/>
          </a:prstGeom>
          <a:noFill/>
          <a:ln>
            <a:noFill/>
          </a:ln>
        </p:spPr>
      </p:pic>
      <p:pic>
        <p:nvPicPr>
          <p:cNvPr id="62" name="Google Shape;62;gca75a5d4e5_0_0" descr="Graphical user interface, text&#10;&#10;Description automatically generated"/>
          <p:cNvPicPr preferRelativeResize="0"/>
          <p:nvPr/>
        </p:nvPicPr>
        <p:blipFill rotWithShape="1">
          <a:blip r:embed="rId8">
            <a:alphaModFix/>
          </a:blip>
          <a:srcRect/>
          <a:stretch/>
        </p:blipFill>
        <p:spPr>
          <a:xfrm>
            <a:off x="3672788" y="4459638"/>
            <a:ext cx="1468324" cy="272290"/>
          </a:xfrm>
          <a:prstGeom prst="rect">
            <a:avLst/>
          </a:prstGeom>
          <a:noFill/>
          <a:ln>
            <a:noFill/>
          </a:ln>
        </p:spPr>
      </p:pic>
      <p:pic>
        <p:nvPicPr>
          <p:cNvPr id="63" name="Google Shape;63;gca75a5d4e5_0_0"/>
          <p:cNvPicPr preferRelativeResize="0"/>
          <p:nvPr/>
        </p:nvPicPr>
        <p:blipFill rotWithShape="1">
          <a:blip r:embed="rId9">
            <a:alphaModFix/>
          </a:blip>
          <a:srcRect/>
          <a:stretch/>
        </p:blipFill>
        <p:spPr>
          <a:xfrm>
            <a:off x="492150" y="4183036"/>
            <a:ext cx="825505" cy="825503"/>
          </a:xfrm>
          <a:prstGeom prst="rect">
            <a:avLst/>
          </a:prstGeom>
          <a:noFill/>
          <a:ln>
            <a:noFill/>
          </a:ln>
        </p:spPr>
      </p:pic>
      <p:pic>
        <p:nvPicPr>
          <p:cNvPr id="64" name="Google Shape;64;gca75a5d4e5_0_0" descr="Text&#10;&#10;Description automatically generated with medium confidence"/>
          <p:cNvPicPr preferRelativeResize="0"/>
          <p:nvPr/>
        </p:nvPicPr>
        <p:blipFill rotWithShape="1">
          <a:blip r:embed="rId10">
            <a:alphaModFix/>
          </a:blip>
          <a:srcRect/>
          <a:stretch/>
        </p:blipFill>
        <p:spPr>
          <a:xfrm>
            <a:off x="6187550" y="286367"/>
            <a:ext cx="1078609" cy="796251"/>
          </a:xfrm>
          <a:prstGeom prst="rect">
            <a:avLst/>
          </a:prstGeom>
          <a:noFill/>
          <a:ln>
            <a:noFill/>
          </a:ln>
        </p:spPr>
      </p:pic>
      <p:pic>
        <p:nvPicPr>
          <p:cNvPr id="65" name="Google Shape;65;gca75a5d4e5_0_0"/>
          <p:cNvPicPr preferRelativeResize="0"/>
          <p:nvPr/>
        </p:nvPicPr>
        <p:blipFill rotWithShape="1">
          <a:blip r:embed="rId11">
            <a:alphaModFix/>
          </a:blip>
          <a:srcRect/>
          <a:stretch/>
        </p:blipFill>
        <p:spPr>
          <a:xfrm>
            <a:off x="7266161" y="179325"/>
            <a:ext cx="1814290" cy="9032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2"/>
          <p:cNvSpPr txBox="1"/>
          <p:nvPr/>
        </p:nvSpPr>
        <p:spPr>
          <a:xfrm>
            <a:off x="2901550" y="1339901"/>
            <a:ext cx="4230900" cy="57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n-US" sz="3100" b="1" i="0" u="none" strike="noStrike" cap="none" dirty="0" err="1" smtClean="0">
                <a:solidFill>
                  <a:schemeClr val="dk1"/>
                </a:solidFill>
                <a:latin typeface="Montserrat"/>
                <a:ea typeface="Montserrat"/>
                <a:cs typeface="Montserrat"/>
                <a:sym typeface="Montserrat"/>
              </a:rPr>
              <a:t>Año</a:t>
            </a:r>
            <a:r>
              <a:rPr lang="en-US" sz="3100" b="1" i="0" u="none" strike="noStrike" cap="none" dirty="0" smtClean="0">
                <a:solidFill>
                  <a:schemeClr val="dk1"/>
                </a:solidFill>
                <a:latin typeface="Montserrat"/>
                <a:ea typeface="Montserrat"/>
                <a:cs typeface="Montserrat"/>
                <a:sym typeface="Montserrat"/>
              </a:rPr>
              <a:t> 2022</a:t>
            </a:r>
            <a:endParaRPr sz="3100" b="1" i="0" u="none" strike="noStrike" cap="none" dirty="0">
              <a:solidFill>
                <a:schemeClr val="dk1"/>
              </a:solidFill>
              <a:latin typeface="Montserrat"/>
              <a:ea typeface="Montserrat"/>
              <a:cs typeface="Montserrat"/>
              <a:sym typeface="Montserrat"/>
            </a:endParaRPr>
          </a:p>
        </p:txBody>
      </p:sp>
      <p:sp>
        <p:nvSpPr>
          <p:cNvPr id="72" name="Google Shape;72;p2"/>
          <p:cNvSpPr/>
          <p:nvPr/>
        </p:nvSpPr>
        <p:spPr>
          <a:xfrm rot="10800000">
            <a:off x="1225796" y="2238010"/>
            <a:ext cx="813300" cy="1501200"/>
          </a:xfrm>
          <a:prstGeom prst="rect">
            <a:avLst/>
          </a:prstGeom>
          <a:noFill/>
          <a:ln w="19050" cap="flat" cmpd="sng">
            <a:solidFill>
              <a:srgbClr val="FEDD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3" name="Google Shape;73;p2"/>
          <p:cNvPicPr preferRelativeResize="0"/>
          <p:nvPr/>
        </p:nvPicPr>
        <p:blipFill rotWithShape="1">
          <a:blip r:embed="rId3">
            <a:alphaModFix/>
          </a:blip>
          <a:srcRect/>
          <a:stretch/>
        </p:blipFill>
        <p:spPr>
          <a:xfrm>
            <a:off x="489150" y="1132856"/>
            <a:ext cx="1370126" cy="1943674"/>
          </a:xfrm>
          <a:prstGeom prst="rect">
            <a:avLst/>
          </a:prstGeom>
          <a:noFill/>
          <a:ln>
            <a:noFill/>
          </a:ln>
        </p:spPr>
      </p:pic>
      <p:pic>
        <p:nvPicPr>
          <p:cNvPr id="74" name="Google Shape;74;p2"/>
          <p:cNvPicPr preferRelativeResize="0"/>
          <p:nvPr/>
        </p:nvPicPr>
        <p:blipFill rotWithShape="1">
          <a:blip r:embed="rId4">
            <a:alphaModFix/>
          </a:blip>
          <a:srcRect r="9115"/>
          <a:stretch/>
        </p:blipFill>
        <p:spPr>
          <a:xfrm rot="10800000">
            <a:off x="0" y="958898"/>
            <a:ext cx="1418425" cy="3232527"/>
          </a:xfrm>
          <a:prstGeom prst="rect">
            <a:avLst/>
          </a:prstGeom>
          <a:noFill/>
          <a:ln>
            <a:noFill/>
          </a:ln>
        </p:spPr>
      </p:pic>
      <p:pic>
        <p:nvPicPr>
          <p:cNvPr id="8" name="Google Shape;253;gea06b27442_0_12"/>
          <p:cNvPicPr preferRelativeResize="0"/>
          <p:nvPr/>
        </p:nvPicPr>
        <p:blipFill rotWithShape="1">
          <a:blip r:embed="rId5">
            <a:alphaModFix/>
          </a:blip>
          <a:srcRect/>
          <a:stretch/>
        </p:blipFill>
        <p:spPr>
          <a:xfrm>
            <a:off x="7682343" y="216275"/>
            <a:ext cx="1241908" cy="508375"/>
          </a:xfrm>
          <a:prstGeom prst="rect">
            <a:avLst/>
          </a:prstGeom>
          <a:noFill/>
          <a:ln>
            <a:noFill/>
          </a:ln>
        </p:spPr>
      </p:pic>
      <p:pic>
        <p:nvPicPr>
          <p:cNvPr id="9" name="Imagen 8" descr="C:\Users\mruizc\Downloads\LOGO_CENTRO-DESARROLLO-EDUCACION-MEDIA_2018.png"/>
          <p:cNvPicPr/>
          <p:nvPr/>
        </p:nvPicPr>
        <p:blipFill rotWithShape="1">
          <a:blip r:embed="rId6">
            <a:extLst>
              <a:ext uri="{28A0092B-C50C-407E-A947-70E740481C1C}">
                <a14:useLocalDpi xmlns:a14="http://schemas.microsoft.com/office/drawing/2010/main" val="0"/>
              </a:ext>
            </a:extLst>
          </a:blip>
          <a:srcRect l="25150" t="40690" r="26078" b="40258"/>
          <a:stretch/>
        </p:blipFill>
        <p:spPr bwMode="auto">
          <a:xfrm>
            <a:off x="5635690" y="272024"/>
            <a:ext cx="1933575" cy="3968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0514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4" name="Google Shape;252;gea06b27442_0_12"/>
          <p:cNvSpPr txBox="1"/>
          <p:nvPr/>
        </p:nvSpPr>
        <p:spPr>
          <a:xfrm>
            <a:off x="169995" y="221094"/>
            <a:ext cx="5400000" cy="400079"/>
          </a:xfrm>
          <a:prstGeom prst="rect">
            <a:avLst/>
          </a:prstGeom>
          <a:solidFill>
            <a:srgbClr val="EC7157"/>
          </a:solidFill>
          <a:ln>
            <a:noFill/>
          </a:ln>
        </p:spPr>
        <p:txBody>
          <a:bodyPr spcFirstLastPara="1" wrap="square" lIns="91425" tIns="91425" rIns="91425" bIns="91425" anchor="t" anchorCtr="0">
            <a:spAutoFit/>
          </a:bodyPr>
          <a:lstStyle/>
          <a:p>
            <a:pPr lvl="0"/>
            <a:r>
              <a:rPr lang="es-CL" b="1" dirty="0" smtClean="0">
                <a:solidFill>
                  <a:schemeClr val="lt1"/>
                </a:solidFill>
                <a:latin typeface="Montserrat"/>
                <a:ea typeface="Montserrat"/>
                <a:cs typeface="Montserrat"/>
                <a:sym typeface="Montserrat"/>
              </a:rPr>
              <a:t>Asesoría</a:t>
            </a:r>
            <a:r>
              <a:rPr lang="en-US" b="1" dirty="0" smtClean="0">
                <a:solidFill>
                  <a:schemeClr val="lt1"/>
                </a:solidFill>
                <a:latin typeface="Montserrat"/>
                <a:ea typeface="Montserrat"/>
                <a:cs typeface="Montserrat"/>
                <a:sym typeface="Montserrat"/>
              </a:rPr>
              <a:t> </a:t>
            </a:r>
            <a:r>
              <a:rPr lang="en-US" b="1" dirty="0">
                <a:solidFill>
                  <a:schemeClr val="lt1"/>
                </a:solidFill>
                <a:latin typeface="Montserrat"/>
                <a:ea typeface="Montserrat"/>
                <a:cs typeface="Montserrat"/>
                <a:sym typeface="Montserrat"/>
              </a:rPr>
              <a:t>a </a:t>
            </a:r>
            <a:r>
              <a:rPr lang="es-CL" b="1" dirty="0" smtClean="0">
                <a:solidFill>
                  <a:schemeClr val="lt1"/>
                </a:solidFill>
                <a:latin typeface="Montserrat"/>
                <a:ea typeface="Montserrat"/>
                <a:cs typeface="Montserrat"/>
                <a:sym typeface="Montserrat"/>
              </a:rPr>
              <a:t>Equipos</a:t>
            </a:r>
            <a:r>
              <a:rPr lang="en-US" b="1" dirty="0" smtClean="0">
                <a:solidFill>
                  <a:schemeClr val="lt1"/>
                </a:solidFill>
                <a:latin typeface="Montserrat"/>
                <a:ea typeface="Montserrat"/>
                <a:cs typeface="Montserrat"/>
                <a:sym typeface="Montserrat"/>
              </a:rPr>
              <a:t> </a:t>
            </a:r>
            <a:r>
              <a:rPr lang="es-CL" b="1" dirty="0" smtClean="0">
                <a:solidFill>
                  <a:schemeClr val="lt1"/>
                </a:solidFill>
                <a:latin typeface="Montserrat"/>
                <a:ea typeface="Montserrat"/>
                <a:cs typeface="Montserrat"/>
                <a:sym typeface="Montserrat"/>
              </a:rPr>
              <a:t>Directivos</a:t>
            </a:r>
            <a:endParaRPr lang="es-CL" b="1" dirty="0">
              <a:solidFill>
                <a:schemeClr val="lt1"/>
              </a:solidFill>
              <a:latin typeface="Montserrat"/>
              <a:ea typeface="Montserrat"/>
              <a:cs typeface="Montserrat"/>
              <a:sym typeface="Montserrat"/>
            </a:endParaRPr>
          </a:p>
        </p:txBody>
      </p:sp>
      <p:sp>
        <p:nvSpPr>
          <p:cNvPr id="5" name="Google Shape;211;p1"/>
          <p:cNvSpPr txBox="1"/>
          <p:nvPr/>
        </p:nvSpPr>
        <p:spPr>
          <a:xfrm>
            <a:off x="258378" y="1200930"/>
            <a:ext cx="1219902" cy="35391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ES" sz="1100" b="1" i="0" u="none" strike="noStrike" cap="none" dirty="0" smtClean="0">
                <a:solidFill>
                  <a:srgbClr val="000000"/>
                </a:solidFill>
                <a:latin typeface="Nunito"/>
                <a:ea typeface="Nunito"/>
                <a:cs typeface="Nunito"/>
                <a:sym typeface="Nunito"/>
              </a:rPr>
              <a:t>Objetivo:</a:t>
            </a:r>
            <a:endParaRPr sz="1100" b="1" i="0" u="none" strike="noStrike" cap="none" dirty="0">
              <a:solidFill>
                <a:srgbClr val="000000"/>
              </a:solidFill>
              <a:latin typeface="Nunito"/>
              <a:ea typeface="Nunito"/>
              <a:cs typeface="Nunito"/>
              <a:sym typeface="Nunito"/>
            </a:endParaRPr>
          </a:p>
        </p:txBody>
      </p:sp>
      <p:pic>
        <p:nvPicPr>
          <p:cNvPr id="6" name="Google Shape;336;p39"/>
          <p:cNvPicPr preferRelativeResize="0">
            <a:picLocks noChangeAspect="1"/>
          </p:cNvPicPr>
          <p:nvPr/>
        </p:nvPicPr>
        <p:blipFill>
          <a:blip r:embed="rId3">
            <a:alphaModFix/>
          </a:blip>
          <a:stretch>
            <a:fillRect/>
          </a:stretch>
        </p:blipFill>
        <p:spPr>
          <a:xfrm>
            <a:off x="81612" y="1188584"/>
            <a:ext cx="176766" cy="360000"/>
          </a:xfrm>
          <a:prstGeom prst="rect">
            <a:avLst/>
          </a:prstGeom>
          <a:noFill/>
          <a:ln>
            <a:noFill/>
          </a:ln>
        </p:spPr>
      </p:pic>
      <p:sp>
        <p:nvSpPr>
          <p:cNvPr id="7" name="Google Shape;214;p1"/>
          <p:cNvSpPr txBox="1"/>
          <p:nvPr/>
        </p:nvSpPr>
        <p:spPr>
          <a:xfrm>
            <a:off x="1655046" y="1103398"/>
            <a:ext cx="7200000" cy="530371"/>
          </a:xfrm>
          <a:prstGeom prst="rect">
            <a:avLst/>
          </a:prstGeom>
          <a:noFill/>
          <a:ln>
            <a:noFill/>
          </a:ln>
        </p:spPr>
        <p:txBody>
          <a:bodyPr spcFirstLastPara="1" wrap="square" lIns="91425" tIns="91425" rIns="91425" bIns="91425" anchor="t" anchorCtr="0">
            <a:spAutoFit/>
          </a:bodyPr>
          <a:lstStyle/>
          <a:p>
            <a:pPr lvl="0" algn="just">
              <a:lnSpc>
                <a:spcPct val="107000"/>
              </a:lnSpc>
              <a:buClr>
                <a:schemeClr val="dk1"/>
              </a:buClr>
              <a:buSzPts val="1100"/>
            </a:pPr>
            <a:r>
              <a:rPr lang="es-ES" sz="1050" dirty="0">
                <a:solidFill>
                  <a:schemeClr val="dk1"/>
                </a:solidFill>
                <a:latin typeface="Nunito"/>
                <a:ea typeface="Nunito"/>
                <a:cs typeface="Nunito"/>
                <a:sym typeface="Nunito"/>
              </a:rPr>
              <a:t>Diseñar e implementar un programa de acompañamiento a los equipos de gestión directiva de los establecimientos técnico-profesionales del país, en base a la experiencia piloto implementada en el primer año.</a:t>
            </a:r>
          </a:p>
        </p:txBody>
      </p:sp>
      <p:sp>
        <p:nvSpPr>
          <p:cNvPr id="8" name="Google Shape;211;p1"/>
          <p:cNvSpPr txBox="1"/>
          <p:nvPr/>
        </p:nvSpPr>
        <p:spPr>
          <a:xfrm>
            <a:off x="258378" y="2092522"/>
            <a:ext cx="1219902" cy="35391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ES" sz="1100" b="1" i="0" u="none" strike="noStrike" cap="none" dirty="0" smtClean="0">
                <a:solidFill>
                  <a:srgbClr val="000000"/>
                </a:solidFill>
                <a:latin typeface="Nunito"/>
                <a:ea typeface="Nunito"/>
                <a:cs typeface="Nunito"/>
                <a:sym typeface="Nunito"/>
              </a:rPr>
              <a:t>Meta año 2:</a:t>
            </a:r>
            <a:endParaRPr sz="1100" b="1" i="0" u="none" strike="noStrike" cap="none" dirty="0">
              <a:solidFill>
                <a:srgbClr val="000000"/>
              </a:solidFill>
              <a:latin typeface="Nunito"/>
              <a:ea typeface="Nunito"/>
              <a:cs typeface="Nunito"/>
              <a:sym typeface="Nunito"/>
            </a:endParaRPr>
          </a:p>
        </p:txBody>
      </p:sp>
      <p:pic>
        <p:nvPicPr>
          <p:cNvPr id="9" name="Google Shape;336;p39"/>
          <p:cNvPicPr preferRelativeResize="0">
            <a:picLocks noChangeAspect="1"/>
          </p:cNvPicPr>
          <p:nvPr/>
        </p:nvPicPr>
        <p:blipFill>
          <a:blip r:embed="rId3">
            <a:alphaModFix/>
          </a:blip>
          <a:stretch>
            <a:fillRect/>
          </a:stretch>
        </p:blipFill>
        <p:spPr>
          <a:xfrm>
            <a:off x="81612" y="2080176"/>
            <a:ext cx="176766" cy="360000"/>
          </a:xfrm>
          <a:prstGeom prst="rect">
            <a:avLst/>
          </a:prstGeom>
          <a:noFill/>
          <a:ln>
            <a:noFill/>
          </a:ln>
        </p:spPr>
      </p:pic>
      <p:sp>
        <p:nvSpPr>
          <p:cNvPr id="10" name="Google Shape;214;p1"/>
          <p:cNvSpPr txBox="1"/>
          <p:nvPr/>
        </p:nvSpPr>
        <p:spPr>
          <a:xfrm>
            <a:off x="1655046" y="2080176"/>
            <a:ext cx="7200000" cy="357503"/>
          </a:xfrm>
          <a:prstGeom prst="rect">
            <a:avLst/>
          </a:prstGeom>
          <a:noFill/>
          <a:ln>
            <a:noFill/>
          </a:ln>
        </p:spPr>
        <p:txBody>
          <a:bodyPr spcFirstLastPara="1" wrap="square" lIns="91425" tIns="91425" rIns="91425" bIns="91425" anchor="t" anchorCtr="0">
            <a:spAutoFit/>
          </a:bodyPr>
          <a:lstStyle/>
          <a:p>
            <a:pPr lvl="0" algn="just">
              <a:lnSpc>
                <a:spcPct val="107000"/>
              </a:lnSpc>
              <a:buClr>
                <a:schemeClr val="dk1"/>
              </a:buClr>
              <a:buSzPts val="1100"/>
            </a:pPr>
            <a:r>
              <a:rPr lang="es-ES" sz="1050" dirty="0" smtClean="0">
                <a:solidFill>
                  <a:schemeClr val="dk1"/>
                </a:solidFill>
                <a:latin typeface="Nunito"/>
                <a:ea typeface="Nunito"/>
                <a:cs typeface="Nunito"/>
                <a:sym typeface="Nunito"/>
              </a:rPr>
              <a:t>48 establecimientos nuevos participan del programa de asesoría.</a:t>
            </a:r>
            <a:endParaRPr lang="es-ES" sz="1050" dirty="0">
              <a:solidFill>
                <a:schemeClr val="dk1"/>
              </a:solidFill>
              <a:latin typeface="Nunito"/>
              <a:ea typeface="Nunito"/>
              <a:cs typeface="Nunito"/>
              <a:sym typeface="Nunito"/>
            </a:endParaRPr>
          </a:p>
        </p:txBody>
      </p:sp>
      <p:sp>
        <p:nvSpPr>
          <p:cNvPr id="11" name="Google Shape;211;p1"/>
          <p:cNvSpPr txBox="1"/>
          <p:nvPr/>
        </p:nvSpPr>
        <p:spPr>
          <a:xfrm>
            <a:off x="258378" y="2882665"/>
            <a:ext cx="1219902" cy="52319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ES" sz="1100" b="1" i="0" u="none" strike="noStrike" cap="none" dirty="0" smtClean="0">
                <a:solidFill>
                  <a:srgbClr val="000000"/>
                </a:solidFill>
                <a:latin typeface="Nunito"/>
                <a:ea typeface="Nunito"/>
                <a:cs typeface="Nunito"/>
                <a:sym typeface="Nunito"/>
              </a:rPr>
              <a:t>Objetivo Secundario:</a:t>
            </a:r>
            <a:endParaRPr sz="1100" b="1" i="0" u="none" strike="noStrike" cap="none" dirty="0">
              <a:solidFill>
                <a:srgbClr val="000000"/>
              </a:solidFill>
              <a:latin typeface="Nunito"/>
              <a:ea typeface="Nunito"/>
              <a:cs typeface="Nunito"/>
              <a:sym typeface="Nunito"/>
            </a:endParaRPr>
          </a:p>
        </p:txBody>
      </p:sp>
      <p:pic>
        <p:nvPicPr>
          <p:cNvPr id="12" name="Google Shape;336;p39"/>
          <p:cNvPicPr preferRelativeResize="0">
            <a:picLocks noChangeAspect="1"/>
          </p:cNvPicPr>
          <p:nvPr/>
        </p:nvPicPr>
        <p:blipFill>
          <a:blip r:embed="rId3">
            <a:alphaModFix/>
          </a:blip>
          <a:stretch>
            <a:fillRect/>
          </a:stretch>
        </p:blipFill>
        <p:spPr>
          <a:xfrm>
            <a:off x="81612" y="2965509"/>
            <a:ext cx="176766" cy="360000"/>
          </a:xfrm>
          <a:prstGeom prst="rect">
            <a:avLst/>
          </a:prstGeom>
          <a:noFill/>
          <a:ln>
            <a:noFill/>
          </a:ln>
        </p:spPr>
      </p:pic>
      <p:sp>
        <p:nvSpPr>
          <p:cNvPr id="13" name="Google Shape;214;p1"/>
          <p:cNvSpPr txBox="1"/>
          <p:nvPr/>
        </p:nvSpPr>
        <p:spPr>
          <a:xfrm>
            <a:off x="1655046" y="2869193"/>
            <a:ext cx="7200000" cy="530371"/>
          </a:xfrm>
          <a:prstGeom prst="rect">
            <a:avLst/>
          </a:prstGeom>
          <a:noFill/>
          <a:ln>
            <a:noFill/>
          </a:ln>
        </p:spPr>
        <p:txBody>
          <a:bodyPr spcFirstLastPara="1" wrap="square" lIns="91425" tIns="91425" rIns="91425" bIns="91425" anchor="t" anchorCtr="0">
            <a:spAutoFit/>
          </a:bodyPr>
          <a:lstStyle/>
          <a:p>
            <a:pPr lvl="0" algn="just">
              <a:lnSpc>
                <a:spcPct val="107000"/>
              </a:lnSpc>
              <a:buClr>
                <a:schemeClr val="dk1"/>
              </a:buClr>
              <a:buSzPts val="1100"/>
            </a:pPr>
            <a:r>
              <a:rPr lang="es-ES" sz="1050" dirty="0" smtClean="0">
                <a:solidFill>
                  <a:schemeClr val="dk1"/>
                </a:solidFill>
                <a:latin typeface="Nunito"/>
                <a:ea typeface="Nunito"/>
                <a:cs typeface="Nunito"/>
                <a:sym typeface="Nunito"/>
              </a:rPr>
              <a:t>Realizar instancias de seguimiento con al menos el 75% de los equipos directivos que participaron de la asesoría durante el año 2021.</a:t>
            </a:r>
            <a:endParaRPr lang="es-ES" sz="1050" dirty="0">
              <a:solidFill>
                <a:schemeClr val="dk1"/>
              </a:solidFill>
              <a:latin typeface="Nunito"/>
              <a:ea typeface="Nunito"/>
              <a:cs typeface="Nunito"/>
              <a:sym typeface="Nunito"/>
            </a:endParaRPr>
          </a:p>
        </p:txBody>
      </p:sp>
      <p:graphicFrame>
        <p:nvGraphicFramePr>
          <p:cNvPr id="2" name="Tabla 1"/>
          <p:cNvGraphicFramePr>
            <a:graphicFrameLocks noGrp="1"/>
          </p:cNvGraphicFramePr>
          <p:nvPr>
            <p:extLst>
              <p:ext uri="{D42A27DB-BD31-4B8C-83A1-F6EECF244321}">
                <p14:modId xmlns:p14="http://schemas.microsoft.com/office/powerpoint/2010/main" val="1836432877"/>
              </p:ext>
            </p:extLst>
          </p:nvPr>
        </p:nvGraphicFramePr>
        <p:xfrm>
          <a:off x="1757467" y="3742373"/>
          <a:ext cx="6995158" cy="918738"/>
        </p:xfrm>
        <a:graphic>
          <a:graphicData uri="http://schemas.openxmlformats.org/drawingml/2006/table">
            <a:tbl>
              <a:tblPr>
                <a:tableStyleId>{5C22544A-7EE6-4342-B048-85BDC9FD1C3A}</a:tableStyleId>
              </a:tblPr>
              <a:tblGrid>
                <a:gridCol w="1150621">
                  <a:extLst>
                    <a:ext uri="{9D8B030D-6E8A-4147-A177-3AD203B41FA5}">
                      <a16:colId xmlns:a16="http://schemas.microsoft.com/office/drawing/2014/main" val="2067290385"/>
                    </a:ext>
                  </a:extLst>
                </a:gridCol>
                <a:gridCol w="1036320">
                  <a:extLst>
                    <a:ext uri="{9D8B030D-6E8A-4147-A177-3AD203B41FA5}">
                      <a16:colId xmlns:a16="http://schemas.microsoft.com/office/drawing/2014/main" val="2824636244"/>
                    </a:ext>
                  </a:extLst>
                </a:gridCol>
                <a:gridCol w="1923621">
                  <a:extLst>
                    <a:ext uri="{9D8B030D-6E8A-4147-A177-3AD203B41FA5}">
                      <a16:colId xmlns:a16="http://schemas.microsoft.com/office/drawing/2014/main" val="535049248"/>
                    </a:ext>
                  </a:extLst>
                </a:gridCol>
                <a:gridCol w="240383">
                  <a:extLst>
                    <a:ext uri="{9D8B030D-6E8A-4147-A177-3AD203B41FA5}">
                      <a16:colId xmlns:a16="http://schemas.microsoft.com/office/drawing/2014/main" val="3813318613"/>
                    </a:ext>
                  </a:extLst>
                </a:gridCol>
                <a:gridCol w="240383">
                  <a:extLst>
                    <a:ext uri="{9D8B030D-6E8A-4147-A177-3AD203B41FA5}">
                      <a16:colId xmlns:a16="http://schemas.microsoft.com/office/drawing/2014/main" val="1998257447"/>
                    </a:ext>
                  </a:extLst>
                </a:gridCol>
                <a:gridCol w="240383">
                  <a:extLst>
                    <a:ext uri="{9D8B030D-6E8A-4147-A177-3AD203B41FA5}">
                      <a16:colId xmlns:a16="http://schemas.microsoft.com/office/drawing/2014/main" val="3976974735"/>
                    </a:ext>
                  </a:extLst>
                </a:gridCol>
                <a:gridCol w="240383">
                  <a:extLst>
                    <a:ext uri="{9D8B030D-6E8A-4147-A177-3AD203B41FA5}">
                      <a16:colId xmlns:a16="http://schemas.microsoft.com/office/drawing/2014/main" val="2493864930"/>
                    </a:ext>
                  </a:extLst>
                </a:gridCol>
                <a:gridCol w="240383">
                  <a:extLst>
                    <a:ext uri="{9D8B030D-6E8A-4147-A177-3AD203B41FA5}">
                      <a16:colId xmlns:a16="http://schemas.microsoft.com/office/drawing/2014/main" val="3579248957"/>
                    </a:ext>
                  </a:extLst>
                </a:gridCol>
                <a:gridCol w="240383">
                  <a:extLst>
                    <a:ext uri="{9D8B030D-6E8A-4147-A177-3AD203B41FA5}">
                      <a16:colId xmlns:a16="http://schemas.microsoft.com/office/drawing/2014/main" val="3817338629"/>
                    </a:ext>
                  </a:extLst>
                </a:gridCol>
                <a:gridCol w="240383">
                  <a:extLst>
                    <a:ext uri="{9D8B030D-6E8A-4147-A177-3AD203B41FA5}">
                      <a16:colId xmlns:a16="http://schemas.microsoft.com/office/drawing/2014/main" val="4081116925"/>
                    </a:ext>
                  </a:extLst>
                </a:gridCol>
                <a:gridCol w="240383">
                  <a:extLst>
                    <a:ext uri="{9D8B030D-6E8A-4147-A177-3AD203B41FA5}">
                      <a16:colId xmlns:a16="http://schemas.microsoft.com/office/drawing/2014/main" val="589692974"/>
                    </a:ext>
                  </a:extLst>
                </a:gridCol>
                <a:gridCol w="240383">
                  <a:extLst>
                    <a:ext uri="{9D8B030D-6E8A-4147-A177-3AD203B41FA5}">
                      <a16:colId xmlns:a16="http://schemas.microsoft.com/office/drawing/2014/main" val="1624244468"/>
                    </a:ext>
                  </a:extLst>
                </a:gridCol>
                <a:gridCol w="240383">
                  <a:extLst>
                    <a:ext uri="{9D8B030D-6E8A-4147-A177-3AD203B41FA5}">
                      <a16:colId xmlns:a16="http://schemas.microsoft.com/office/drawing/2014/main" val="3694391634"/>
                    </a:ext>
                  </a:extLst>
                </a:gridCol>
                <a:gridCol w="240383">
                  <a:extLst>
                    <a:ext uri="{9D8B030D-6E8A-4147-A177-3AD203B41FA5}">
                      <a16:colId xmlns:a16="http://schemas.microsoft.com/office/drawing/2014/main" val="980275795"/>
                    </a:ext>
                  </a:extLst>
                </a:gridCol>
                <a:gridCol w="240383">
                  <a:extLst>
                    <a:ext uri="{9D8B030D-6E8A-4147-A177-3AD203B41FA5}">
                      <a16:colId xmlns:a16="http://schemas.microsoft.com/office/drawing/2014/main" val="443546823"/>
                    </a:ext>
                  </a:extLst>
                </a:gridCol>
              </a:tblGrid>
              <a:tr h="156885">
                <a:tc>
                  <a:txBody>
                    <a:bodyPr/>
                    <a:lstStyle/>
                    <a:p>
                      <a:pPr algn="l" fontAlgn="ctr"/>
                      <a:r>
                        <a:rPr lang="es-CL" sz="800" u="none" strike="noStrike" dirty="0">
                          <a:effectLst/>
                        </a:rPr>
                        <a:t>Resultado Esperado</a:t>
                      </a:r>
                      <a:endParaRPr lang="es-CL" sz="800" b="1" i="0" u="none" strike="noStrike" dirty="0">
                        <a:solidFill>
                          <a:srgbClr val="000000"/>
                        </a:solidFill>
                        <a:effectLst/>
                        <a:latin typeface="Calibri" panose="020F0502020204030204" pitchFamily="34" charset="0"/>
                      </a:endParaRPr>
                    </a:p>
                  </a:txBody>
                  <a:tcPr marL="0" marR="0" marT="0" marB="0" anchor="ctr">
                    <a:solidFill>
                      <a:srgbClr val="FEDD00"/>
                    </a:solidFill>
                  </a:tcPr>
                </a:tc>
                <a:tc>
                  <a:txBody>
                    <a:bodyPr/>
                    <a:lstStyle/>
                    <a:p>
                      <a:pPr algn="l" fontAlgn="ctr"/>
                      <a:r>
                        <a:rPr lang="es-CL" sz="800" u="none" strike="noStrike" dirty="0">
                          <a:effectLst/>
                        </a:rPr>
                        <a:t>Hito</a:t>
                      </a:r>
                      <a:endParaRPr lang="es-CL" sz="800" b="1" i="0" u="none" strike="noStrike" dirty="0">
                        <a:solidFill>
                          <a:srgbClr val="000000"/>
                        </a:solidFill>
                        <a:effectLst/>
                        <a:latin typeface="Calibri" panose="020F0502020204030204" pitchFamily="34" charset="0"/>
                      </a:endParaRPr>
                    </a:p>
                  </a:txBody>
                  <a:tcPr marL="0" marR="0" marT="0" marB="0" anchor="ctr">
                    <a:solidFill>
                      <a:srgbClr val="FEDD00"/>
                    </a:solidFill>
                  </a:tcPr>
                </a:tc>
                <a:tc>
                  <a:txBody>
                    <a:bodyPr/>
                    <a:lstStyle/>
                    <a:p>
                      <a:pPr algn="l" fontAlgn="ctr"/>
                      <a:r>
                        <a:rPr lang="es-CL" sz="800" u="none" strike="noStrike">
                          <a:effectLst/>
                        </a:rPr>
                        <a:t>Actividades </a:t>
                      </a:r>
                      <a:endParaRPr lang="es-CL" sz="800" b="1" i="0" u="none" strike="noStrike">
                        <a:solidFill>
                          <a:srgbClr val="000000"/>
                        </a:solidFill>
                        <a:effectLst/>
                        <a:latin typeface="Calibri" panose="020F0502020204030204" pitchFamily="34" charset="0"/>
                      </a:endParaRPr>
                    </a:p>
                  </a:txBody>
                  <a:tcPr marL="0" marR="0" marT="0" marB="0" anchor="ctr">
                    <a:solidFill>
                      <a:srgbClr val="FEDD00"/>
                    </a:solidFill>
                  </a:tcPr>
                </a:tc>
                <a:tc>
                  <a:txBody>
                    <a:bodyPr/>
                    <a:lstStyle/>
                    <a:p>
                      <a:pPr algn="ctr" fontAlgn="ctr"/>
                      <a:r>
                        <a:rPr lang="es-CL" sz="800" u="none" strike="noStrike">
                          <a:effectLst/>
                        </a:rPr>
                        <a:t>E</a:t>
                      </a:r>
                      <a:endParaRPr lang="es-CL" sz="800" b="1" i="0" u="none" strike="noStrike">
                        <a:solidFill>
                          <a:srgbClr val="000000"/>
                        </a:solidFill>
                        <a:effectLst/>
                        <a:latin typeface="Calibri" panose="020F0502020204030204" pitchFamily="34" charset="0"/>
                      </a:endParaRPr>
                    </a:p>
                  </a:txBody>
                  <a:tcPr marL="0" marR="0" marT="0" marB="0" anchor="ctr">
                    <a:solidFill>
                      <a:srgbClr val="FEDD00"/>
                    </a:solidFill>
                  </a:tcPr>
                </a:tc>
                <a:tc>
                  <a:txBody>
                    <a:bodyPr/>
                    <a:lstStyle/>
                    <a:p>
                      <a:pPr algn="ctr" fontAlgn="ctr"/>
                      <a:r>
                        <a:rPr lang="es-CL" sz="800" u="none" strike="noStrike">
                          <a:effectLst/>
                        </a:rPr>
                        <a:t>F</a:t>
                      </a:r>
                      <a:endParaRPr lang="es-CL" sz="800" b="1" i="0" u="none" strike="noStrike">
                        <a:solidFill>
                          <a:srgbClr val="000000"/>
                        </a:solidFill>
                        <a:effectLst/>
                        <a:latin typeface="Calibri" panose="020F0502020204030204" pitchFamily="34" charset="0"/>
                      </a:endParaRPr>
                    </a:p>
                  </a:txBody>
                  <a:tcPr marL="0" marR="0" marT="0" marB="0" anchor="ctr">
                    <a:solidFill>
                      <a:srgbClr val="FEDD00"/>
                    </a:solidFill>
                  </a:tcPr>
                </a:tc>
                <a:tc>
                  <a:txBody>
                    <a:bodyPr/>
                    <a:lstStyle/>
                    <a:p>
                      <a:pPr algn="ctr" fontAlgn="ctr"/>
                      <a:r>
                        <a:rPr lang="es-CL" sz="800" u="none" strike="noStrike">
                          <a:effectLst/>
                        </a:rPr>
                        <a:t>M</a:t>
                      </a:r>
                      <a:endParaRPr lang="es-CL" sz="800" b="1" i="0" u="none" strike="noStrike">
                        <a:solidFill>
                          <a:srgbClr val="000000"/>
                        </a:solidFill>
                        <a:effectLst/>
                        <a:latin typeface="Calibri" panose="020F0502020204030204" pitchFamily="34" charset="0"/>
                      </a:endParaRPr>
                    </a:p>
                  </a:txBody>
                  <a:tcPr marL="0" marR="0" marT="0" marB="0" anchor="ctr">
                    <a:solidFill>
                      <a:srgbClr val="FEDD00"/>
                    </a:solidFill>
                  </a:tcPr>
                </a:tc>
                <a:tc>
                  <a:txBody>
                    <a:bodyPr/>
                    <a:lstStyle/>
                    <a:p>
                      <a:pPr algn="ctr" fontAlgn="ctr"/>
                      <a:r>
                        <a:rPr lang="es-CL" sz="800" u="none" strike="noStrike">
                          <a:effectLst/>
                        </a:rPr>
                        <a:t>A</a:t>
                      </a:r>
                      <a:endParaRPr lang="es-CL" sz="800" b="1" i="0" u="none" strike="noStrike">
                        <a:solidFill>
                          <a:srgbClr val="000000"/>
                        </a:solidFill>
                        <a:effectLst/>
                        <a:latin typeface="Calibri" panose="020F0502020204030204" pitchFamily="34" charset="0"/>
                      </a:endParaRPr>
                    </a:p>
                  </a:txBody>
                  <a:tcPr marL="0" marR="0" marT="0" marB="0" anchor="ctr">
                    <a:solidFill>
                      <a:srgbClr val="FEDD00"/>
                    </a:solidFill>
                  </a:tcPr>
                </a:tc>
                <a:tc>
                  <a:txBody>
                    <a:bodyPr/>
                    <a:lstStyle/>
                    <a:p>
                      <a:pPr algn="ctr" fontAlgn="ctr"/>
                      <a:r>
                        <a:rPr lang="es-CL" sz="800" u="none" strike="noStrike">
                          <a:effectLst/>
                        </a:rPr>
                        <a:t>M</a:t>
                      </a:r>
                      <a:endParaRPr lang="es-CL" sz="800" b="1" i="0" u="none" strike="noStrike">
                        <a:solidFill>
                          <a:srgbClr val="000000"/>
                        </a:solidFill>
                        <a:effectLst/>
                        <a:latin typeface="Calibri" panose="020F0502020204030204" pitchFamily="34" charset="0"/>
                      </a:endParaRPr>
                    </a:p>
                  </a:txBody>
                  <a:tcPr marL="0" marR="0" marT="0" marB="0" anchor="ctr">
                    <a:solidFill>
                      <a:srgbClr val="FEDD00"/>
                    </a:solidFill>
                  </a:tcPr>
                </a:tc>
                <a:tc>
                  <a:txBody>
                    <a:bodyPr/>
                    <a:lstStyle/>
                    <a:p>
                      <a:pPr algn="ctr" fontAlgn="ctr"/>
                      <a:r>
                        <a:rPr lang="es-CL" sz="800" u="none" strike="noStrike">
                          <a:effectLst/>
                        </a:rPr>
                        <a:t>J</a:t>
                      </a:r>
                      <a:endParaRPr lang="es-CL" sz="800" b="1" i="0" u="none" strike="noStrike">
                        <a:solidFill>
                          <a:srgbClr val="000000"/>
                        </a:solidFill>
                        <a:effectLst/>
                        <a:latin typeface="Calibri" panose="020F0502020204030204" pitchFamily="34" charset="0"/>
                      </a:endParaRPr>
                    </a:p>
                  </a:txBody>
                  <a:tcPr marL="0" marR="0" marT="0" marB="0" anchor="ctr">
                    <a:solidFill>
                      <a:srgbClr val="FEDD00"/>
                    </a:solidFill>
                  </a:tcPr>
                </a:tc>
                <a:tc>
                  <a:txBody>
                    <a:bodyPr/>
                    <a:lstStyle/>
                    <a:p>
                      <a:pPr algn="ctr" fontAlgn="ctr"/>
                      <a:r>
                        <a:rPr lang="es-CL" sz="800" u="none" strike="noStrike">
                          <a:effectLst/>
                        </a:rPr>
                        <a:t>J</a:t>
                      </a:r>
                      <a:endParaRPr lang="es-CL" sz="800" b="1" i="0" u="none" strike="noStrike">
                        <a:solidFill>
                          <a:srgbClr val="000000"/>
                        </a:solidFill>
                        <a:effectLst/>
                        <a:latin typeface="Calibri" panose="020F0502020204030204" pitchFamily="34" charset="0"/>
                      </a:endParaRPr>
                    </a:p>
                  </a:txBody>
                  <a:tcPr marL="0" marR="0" marT="0" marB="0" anchor="ctr">
                    <a:solidFill>
                      <a:srgbClr val="FEDD00"/>
                    </a:solidFill>
                  </a:tcPr>
                </a:tc>
                <a:tc>
                  <a:txBody>
                    <a:bodyPr/>
                    <a:lstStyle/>
                    <a:p>
                      <a:pPr algn="ctr" fontAlgn="ctr"/>
                      <a:r>
                        <a:rPr lang="es-CL" sz="800" u="none" strike="noStrike">
                          <a:effectLst/>
                        </a:rPr>
                        <a:t>A</a:t>
                      </a:r>
                      <a:endParaRPr lang="es-CL" sz="800" b="1" i="0" u="none" strike="noStrike">
                        <a:solidFill>
                          <a:srgbClr val="000000"/>
                        </a:solidFill>
                        <a:effectLst/>
                        <a:latin typeface="Calibri" panose="020F0502020204030204" pitchFamily="34" charset="0"/>
                      </a:endParaRPr>
                    </a:p>
                  </a:txBody>
                  <a:tcPr marL="0" marR="0" marT="0" marB="0" anchor="ctr">
                    <a:solidFill>
                      <a:srgbClr val="FEDD00"/>
                    </a:solidFill>
                  </a:tcPr>
                </a:tc>
                <a:tc>
                  <a:txBody>
                    <a:bodyPr/>
                    <a:lstStyle/>
                    <a:p>
                      <a:pPr algn="ctr" fontAlgn="ctr"/>
                      <a:r>
                        <a:rPr lang="es-CL" sz="800" u="none" strike="noStrike">
                          <a:effectLst/>
                        </a:rPr>
                        <a:t>S</a:t>
                      </a:r>
                      <a:endParaRPr lang="es-CL" sz="800" b="1" i="0" u="none" strike="noStrike">
                        <a:solidFill>
                          <a:srgbClr val="000000"/>
                        </a:solidFill>
                        <a:effectLst/>
                        <a:latin typeface="Calibri" panose="020F0502020204030204" pitchFamily="34" charset="0"/>
                      </a:endParaRPr>
                    </a:p>
                  </a:txBody>
                  <a:tcPr marL="0" marR="0" marT="0" marB="0" anchor="ctr">
                    <a:solidFill>
                      <a:srgbClr val="FEDD00"/>
                    </a:solidFill>
                  </a:tcPr>
                </a:tc>
                <a:tc>
                  <a:txBody>
                    <a:bodyPr/>
                    <a:lstStyle/>
                    <a:p>
                      <a:pPr algn="ctr" fontAlgn="ctr"/>
                      <a:r>
                        <a:rPr lang="es-CL" sz="800" u="none" strike="noStrike" dirty="0">
                          <a:effectLst/>
                        </a:rPr>
                        <a:t>O</a:t>
                      </a:r>
                      <a:endParaRPr lang="es-CL" sz="800" b="1" i="0" u="none" strike="noStrike" dirty="0">
                        <a:solidFill>
                          <a:srgbClr val="000000"/>
                        </a:solidFill>
                        <a:effectLst/>
                        <a:latin typeface="Calibri" panose="020F0502020204030204" pitchFamily="34" charset="0"/>
                      </a:endParaRPr>
                    </a:p>
                  </a:txBody>
                  <a:tcPr marL="0" marR="0" marT="0" marB="0" anchor="ctr">
                    <a:solidFill>
                      <a:srgbClr val="FEDD00"/>
                    </a:solidFill>
                  </a:tcPr>
                </a:tc>
                <a:tc>
                  <a:txBody>
                    <a:bodyPr/>
                    <a:lstStyle/>
                    <a:p>
                      <a:pPr algn="ctr" fontAlgn="ctr"/>
                      <a:r>
                        <a:rPr lang="es-CL" sz="800" u="none" strike="noStrike" dirty="0">
                          <a:effectLst/>
                        </a:rPr>
                        <a:t>N</a:t>
                      </a:r>
                      <a:endParaRPr lang="es-CL" sz="800" b="1" i="0" u="none" strike="noStrike" dirty="0">
                        <a:solidFill>
                          <a:srgbClr val="000000"/>
                        </a:solidFill>
                        <a:effectLst/>
                        <a:latin typeface="Calibri" panose="020F0502020204030204" pitchFamily="34" charset="0"/>
                      </a:endParaRPr>
                    </a:p>
                  </a:txBody>
                  <a:tcPr marL="0" marR="0" marT="0" marB="0" anchor="ctr">
                    <a:solidFill>
                      <a:srgbClr val="FEDD00"/>
                    </a:solidFill>
                  </a:tcPr>
                </a:tc>
                <a:tc>
                  <a:txBody>
                    <a:bodyPr/>
                    <a:lstStyle/>
                    <a:p>
                      <a:pPr algn="ctr" fontAlgn="ctr"/>
                      <a:r>
                        <a:rPr lang="es-CL" sz="800" u="none" strike="noStrike" dirty="0">
                          <a:effectLst/>
                        </a:rPr>
                        <a:t>D</a:t>
                      </a:r>
                      <a:endParaRPr lang="es-CL" sz="800" b="1" i="0" u="none" strike="noStrike" dirty="0">
                        <a:solidFill>
                          <a:srgbClr val="000000"/>
                        </a:solidFill>
                        <a:effectLst/>
                        <a:latin typeface="Calibri" panose="020F0502020204030204" pitchFamily="34" charset="0"/>
                      </a:endParaRPr>
                    </a:p>
                  </a:txBody>
                  <a:tcPr marL="0" marR="0" marT="0" marB="0" anchor="ctr">
                    <a:solidFill>
                      <a:srgbClr val="FEDD00"/>
                    </a:solidFill>
                  </a:tcPr>
                </a:tc>
                <a:extLst>
                  <a:ext uri="{0D108BD9-81ED-4DB2-BD59-A6C34878D82A}">
                    <a16:rowId xmlns:a16="http://schemas.microsoft.com/office/drawing/2014/main" val="441458458"/>
                  </a:ext>
                </a:extLst>
              </a:tr>
              <a:tr h="218391">
                <a:tc rowSpan="4">
                  <a:txBody>
                    <a:bodyPr/>
                    <a:lstStyle/>
                    <a:p>
                      <a:pPr algn="l" fontAlgn="ctr"/>
                      <a:r>
                        <a:rPr lang="es-ES" sz="800" u="none" strike="noStrike" dirty="0">
                          <a:effectLst/>
                        </a:rPr>
                        <a:t>25 equipos de gestión directivas reciben el acompañamiento diseñado por INACAP.</a:t>
                      </a:r>
                      <a:endParaRPr lang="es-ES" sz="8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rowSpan="2">
                  <a:txBody>
                    <a:bodyPr/>
                    <a:lstStyle/>
                    <a:p>
                      <a:pPr algn="l" fontAlgn="ctr"/>
                      <a:r>
                        <a:rPr lang="es-CL" sz="800" u="none" strike="noStrike" dirty="0" smtClean="0">
                          <a:effectLst/>
                        </a:rPr>
                        <a:t>Difusión</a:t>
                      </a:r>
                      <a:endParaRPr lang="es-CL" sz="8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l" fontAlgn="ctr"/>
                      <a:r>
                        <a:rPr lang="es-CL" sz="700" u="none" strike="noStrike" dirty="0">
                          <a:effectLst/>
                        </a:rPr>
                        <a:t>Convocatoria a Equipos Directivos</a:t>
                      </a:r>
                      <a:endParaRPr lang="es-CL" sz="7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dirty="0">
                          <a:effectLst/>
                        </a:rPr>
                        <a:t>X</a:t>
                      </a:r>
                      <a:endParaRPr lang="es-CL" sz="6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dirty="0">
                          <a:effectLst/>
                        </a:rPr>
                        <a:t> </a:t>
                      </a:r>
                      <a:endParaRPr lang="es-CL" sz="6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dirty="0">
                          <a:effectLst/>
                        </a:rPr>
                        <a:t> </a:t>
                      </a:r>
                      <a:endParaRPr lang="es-CL" sz="6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dirty="0">
                          <a:effectLst/>
                        </a:rPr>
                        <a:t> </a:t>
                      </a:r>
                      <a:endParaRPr lang="es-CL" sz="6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dirty="0">
                          <a:effectLst/>
                        </a:rPr>
                        <a:t> </a:t>
                      </a:r>
                      <a:endParaRPr lang="es-CL" sz="6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dirty="0">
                          <a:effectLst/>
                        </a:rPr>
                        <a:t> </a:t>
                      </a:r>
                      <a:endParaRPr lang="es-CL" sz="6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dirty="0">
                          <a:effectLst/>
                        </a:rPr>
                        <a:t> </a:t>
                      </a:r>
                      <a:endParaRPr lang="es-CL" sz="6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dirty="0">
                          <a:effectLst/>
                        </a:rPr>
                        <a:t> </a:t>
                      </a:r>
                      <a:endParaRPr lang="es-CL" sz="6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dirty="0">
                          <a:effectLst/>
                        </a:rPr>
                        <a:t> </a:t>
                      </a:r>
                      <a:endParaRPr lang="es-CL" sz="6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dirty="0">
                          <a:effectLst/>
                        </a:rPr>
                        <a:t> </a:t>
                      </a:r>
                      <a:endParaRPr lang="es-CL" sz="6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a:effectLst/>
                        </a:rPr>
                        <a:t> </a:t>
                      </a:r>
                      <a:endParaRPr lang="es-CL" sz="600" b="0" i="0" u="none" strike="noStrike">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a:effectLst/>
                        </a:rPr>
                        <a:t> </a:t>
                      </a:r>
                      <a:endParaRPr lang="es-CL" sz="600" b="0" i="0" u="none" strike="noStrike">
                        <a:solidFill>
                          <a:srgbClr val="000000"/>
                        </a:solidFill>
                        <a:effectLst/>
                        <a:latin typeface="Calibri" panose="020F0502020204030204" pitchFamily="34" charset="0"/>
                      </a:endParaRPr>
                    </a:p>
                  </a:txBody>
                  <a:tcPr marL="0" marR="0" marT="0" marB="0" anchor="ctr">
                    <a:solidFill>
                      <a:srgbClr val="DFE0E2"/>
                    </a:solidFill>
                  </a:tcPr>
                </a:tc>
                <a:extLst>
                  <a:ext uri="{0D108BD9-81ED-4DB2-BD59-A6C34878D82A}">
                    <a16:rowId xmlns:a16="http://schemas.microsoft.com/office/drawing/2014/main" val="4144714644"/>
                  </a:ext>
                </a:extLst>
              </a:tr>
              <a:tr h="218391">
                <a:tc vMerge="1">
                  <a:txBody>
                    <a:bodyPr/>
                    <a:lstStyle/>
                    <a:p>
                      <a:endParaRPr lang="es-CL"/>
                    </a:p>
                  </a:txBody>
                  <a:tcPr/>
                </a:tc>
                <a:tc vMerge="1">
                  <a:txBody>
                    <a:bodyPr/>
                    <a:lstStyle/>
                    <a:p>
                      <a:endParaRPr lang="es-CL"/>
                    </a:p>
                  </a:txBody>
                  <a:tcPr/>
                </a:tc>
                <a:tc>
                  <a:txBody>
                    <a:bodyPr/>
                    <a:lstStyle/>
                    <a:p>
                      <a:pPr algn="l" fontAlgn="ctr"/>
                      <a:r>
                        <a:rPr lang="es-CL" sz="700" u="none" strike="noStrike" dirty="0">
                          <a:effectLst/>
                        </a:rPr>
                        <a:t>Selección de Equipos Directivos</a:t>
                      </a:r>
                      <a:endParaRPr lang="es-CL" sz="7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a:effectLst/>
                        </a:rPr>
                        <a:t> </a:t>
                      </a:r>
                      <a:endParaRPr lang="es-CL" sz="600" b="0" i="0" u="none" strike="noStrike">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a:effectLst/>
                        </a:rPr>
                        <a:t> </a:t>
                      </a:r>
                      <a:endParaRPr lang="es-CL" sz="600" b="0" i="0" u="none" strike="noStrike">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dirty="0">
                          <a:effectLst/>
                        </a:rPr>
                        <a:t>X</a:t>
                      </a:r>
                      <a:endParaRPr lang="es-CL" sz="6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dirty="0">
                          <a:effectLst/>
                        </a:rPr>
                        <a:t> </a:t>
                      </a:r>
                      <a:endParaRPr lang="es-CL" sz="6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dirty="0">
                          <a:effectLst/>
                        </a:rPr>
                        <a:t> </a:t>
                      </a:r>
                      <a:endParaRPr lang="es-CL" sz="6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a:effectLst/>
                        </a:rPr>
                        <a:t> </a:t>
                      </a:r>
                      <a:endParaRPr lang="es-CL" sz="600" b="0" i="0" u="none" strike="noStrike">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a:effectLst/>
                        </a:rPr>
                        <a:t> </a:t>
                      </a:r>
                      <a:endParaRPr lang="es-CL" sz="600" b="0" i="0" u="none" strike="noStrike">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a:effectLst/>
                        </a:rPr>
                        <a:t> </a:t>
                      </a:r>
                      <a:endParaRPr lang="es-CL" sz="600" b="0" i="0" u="none" strike="noStrike">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a:effectLst/>
                        </a:rPr>
                        <a:t> </a:t>
                      </a:r>
                      <a:endParaRPr lang="es-CL" sz="600" b="0" i="0" u="none" strike="noStrike">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a:effectLst/>
                        </a:rPr>
                        <a:t> </a:t>
                      </a:r>
                      <a:endParaRPr lang="es-CL" sz="600" b="0" i="0" u="none" strike="noStrike">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a:effectLst/>
                        </a:rPr>
                        <a:t> </a:t>
                      </a:r>
                      <a:endParaRPr lang="es-CL" sz="600" b="0" i="0" u="none" strike="noStrike">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a:effectLst/>
                        </a:rPr>
                        <a:t> </a:t>
                      </a:r>
                      <a:endParaRPr lang="es-CL" sz="600" b="0" i="0" u="none" strike="noStrike">
                        <a:solidFill>
                          <a:srgbClr val="000000"/>
                        </a:solidFill>
                        <a:effectLst/>
                        <a:latin typeface="Calibri" panose="020F0502020204030204" pitchFamily="34" charset="0"/>
                      </a:endParaRPr>
                    </a:p>
                  </a:txBody>
                  <a:tcPr marL="0" marR="0" marT="0" marB="0" anchor="ctr">
                    <a:solidFill>
                      <a:srgbClr val="DFE0E2"/>
                    </a:solidFill>
                  </a:tcPr>
                </a:tc>
                <a:extLst>
                  <a:ext uri="{0D108BD9-81ED-4DB2-BD59-A6C34878D82A}">
                    <a16:rowId xmlns:a16="http://schemas.microsoft.com/office/drawing/2014/main" val="3347389710"/>
                  </a:ext>
                </a:extLst>
              </a:tr>
              <a:tr h="93596">
                <a:tc vMerge="1">
                  <a:txBody>
                    <a:bodyPr/>
                    <a:lstStyle/>
                    <a:p>
                      <a:endParaRPr lang="es-CL"/>
                    </a:p>
                  </a:txBody>
                  <a:tcPr/>
                </a:tc>
                <a:tc rowSpan="2">
                  <a:txBody>
                    <a:bodyPr/>
                    <a:lstStyle/>
                    <a:p>
                      <a:pPr algn="l" fontAlgn="ctr"/>
                      <a:r>
                        <a:rPr lang="es-CL" sz="800" u="none" strike="noStrike" dirty="0" smtClean="0">
                          <a:effectLst/>
                        </a:rPr>
                        <a:t>Implementación</a:t>
                      </a:r>
                      <a:endParaRPr lang="es-CL" sz="8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l" fontAlgn="ctr"/>
                      <a:r>
                        <a:rPr lang="es-CL" sz="700" u="none" strike="noStrike" dirty="0">
                          <a:effectLst/>
                        </a:rPr>
                        <a:t>Diagnóstico</a:t>
                      </a:r>
                      <a:endParaRPr lang="es-CL" sz="7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a:effectLst/>
                        </a:rPr>
                        <a:t> </a:t>
                      </a:r>
                      <a:endParaRPr lang="es-CL" sz="600" b="0" i="0" u="none" strike="noStrike">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a:effectLst/>
                        </a:rPr>
                        <a:t> </a:t>
                      </a:r>
                      <a:endParaRPr lang="es-CL" sz="600" b="0" i="0" u="none" strike="noStrike">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a:effectLst/>
                        </a:rPr>
                        <a:t> </a:t>
                      </a:r>
                      <a:endParaRPr lang="es-CL" sz="600" b="0" i="0" u="none" strike="noStrike">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a:effectLst/>
                        </a:rPr>
                        <a:t>X</a:t>
                      </a:r>
                      <a:endParaRPr lang="es-CL" sz="600" b="0" i="0" u="none" strike="noStrike">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dirty="0">
                          <a:effectLst/>
                        </a:rPr>
                        <a:t> </a:t>
                      </a:r>
                      <a:endParaRPr lang="es-CL" sz="6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dirty="0">
                          <a:effectLst/>
                        </a:rPr>
                        <a:t> </a:t>
                      </a:r>
                      <a:endParaRPr lang="es-CL" sz="6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dirty="0">
                          <a:effectLst/>
                        </a:rPr>
                        <a:t> </a:t>
                      </a:r>
                      <a:endParaRPr lang="es-CL" sz="6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dirty="0">
                          <a:effectLst/>
                        </a:rPr>
                        <a:t> </a:t>
                      </a:r>
                      <a:endParaRPr lang="es-CL" sz="6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dirty="0">
                          <a:effectLst/>
                        </a:rPr>
                        <a:t> </a:t>
                      </a:r>
                      <a:endParaRPr lang="es-CL" sz="6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a:effectLst/>
                        </a:rPr>
                        <a:t> </a:t>
                      </a:r>
                      <a:endParaRPr lang="es-CL" sz="600" b="0" i="0" u="none" strike="noStrike">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dirty="0">
                          <a:effectLst/>
                        </a:rPr>
                        <a:t> </a:t>
                      </a:r>
                      <a:endParaRPr lang="es-CL" sz="6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dirty="0">
                          <a:effectLst/>
                        </a:rPr>
                        <a:t> </a:t>
                      </a:r>
                      <a:endParaRPr lang="es-CL" sz="600" b="0" i="0" u="none" strike="noStrike" dirty="0">
                        <a:solidFill>
                          <a:srgbClr val="000000"/>
                        </a:solidFill>
                        <a:effectLst/>
                        <a:latin typeface="Calibri" panose="020F0502020204030204" pitchFamily="34" charset="0"/>
                      </a:endParaRPr>
                    </a:p>
                  </a:txBody>
                  <a:tcPr marL="0" marR="0" marT="0" marB="0" anchor="ctr">
                    <a:solidFill>
                      <a:srgbClr val="DFE0E2"/>
                    </a:solidFill>
                  </a:tcPr>
                </a:tc>
                <a:extLst>
                  <a:ext uri="{0D108BD9-81ED-4DB2-BD59-A6C34878D82A}">
                    <a16:rowId xmlns:a16="http://schemas.microsoft.com/office/drawing/2014/main" val="3637878091"/>
                  </a:ext>
                </a:extLst>
              </a:tr>
              <a:tr h="218391">
                <a:tc vMerge="1">
                  <a:txBody>
                    <a:bodyPr/>
                    <a:lstStyle/>
                    <a:p>
                      <a:endParaRPr lang="es-CL"/>
                    </a:p>
                  </a:txBody>
                  <a:tcPr/>
                </a:tc>
                <a:tc vMerge="1">
                  <a:txBody>
                    <a:bodyPr/>
                    <a:lstStyle/>
                    <a:p>
                      <a:endParaRPr lang="es-CL"/>
                    </a:p>
                  </a:txBody>
                  <a:tcPr/>
                </a:tc>
                <a:tc>
                  <a:txBody>
                    <a:bodyPr/>
                    <a:lstStyle/>
                    <a:p>
                      <a:pPr algn="l" fontAlgn="ctr"/>
                      <a:r>
                        <a:rPr lang="es-CL" sz="700" u="none" strike="noStrike" dirty="0">
                          <a:effectLst/>
                        </a:rPr>
                        <a:t>Ejecución Acompañamiento</a:t>
                      </a:r>
                      <a:endParaRPr lang="es-CL" sz="7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dirty="0">
                          <a:effectLst/>
                        </a:rPr>
                        <a:t> </a:t>
                      </a:r>
                      <a:endParaRPr lang="es-CL" sz="6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dirty="0">
                          <a:effectLst/>
                        </a:rPr>
                        <a:t> </a:t>
                      </a:r>
                      <a:endParaRPr lang="es-CL" sz="6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dirty="0">
                          <a:effectLst/>
                        </a:rPr>
                        <a:t> </a:t>
                      </a:r>
                      <a:endParaRPr lang="es-CL" sz="6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dirty="0">
                          <a:effectLst/>
                        </a:rPr>
                        <a:t> </a:t>
                      </a:r>
                      <a:endParaRPr lang="es-CL" sz="6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dirty="0">
                          <a:effectLst/>
                        </a:rPr>
                        <a:t>X</a:t>
                      </a:r>
                      <a:endParaRPr lang="es-CL" sz="6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dirty="0">
                          <a:effectLst/>
                        </a:rPr>
                        <a:t>X</a:t>
                      </a:r>
                      <a:endParaRPr lang="es-CL" sz="6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dirty="0">
                          <a:effectLst/>
                        </a:rPr>
                        <a:t>X</a:t>
                      </a:r>
                      <a:endParaRPr lang="es-CL" sz="6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dirty="0">
                          <a:effectLst/>
                        </a:rPr>
                        <a:t>X</a:t>
                      </a:r>
                      <a:endParaRPr lang="es-CL" sz="6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dirty="0">
                          <a:effectLst/>
                        </a:rPr>
                        <a:t>X</a:t>
                      </a:r>
                      <a:endParaRPr lang="es-CL" sz="6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dirty="0">
                          <a:effectLst/>
                        </a:rPr>
                        <a:t>X</a:t>
                      </a:r>
                      <a:endParaRPr lang="es-CL" sz="6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dirty="0">
                          <a:effectLst/>
                        </a:rPr>
                        <a:t> </a:t>
                      </a:r>
                      <a:endParaRPr lang="es-CL" sz="6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600" u="none" strike="noStrike" dirty="0">
                          <a:effectLst/>
                        </a:rPr>
                        <a:t> </a:t>
                      </a:r>
                      <a:endParaRPr lang="es-CL" sz="600" b="0" i="0" u="none" strike="noStrike" dirty="0">
                        <a:solidFill>
                          <a:srgbClr val="000000"/>
                        </a:solidFill>
                        <a:effectLst/>
                        <a:latin typeface="Calibri" panose="020F0502020204030204" pitchFamily="34" charset="0"/>
                      </a:endParaRPr>
                    </a:p>
                  </a:txBody>
                  <a:tcPr marL="0" marR="0" marT="0" marB="0" anchor="ctr">
                    <a:solidFill>
                      <a:srgbClr val="DFE0E2"/>
                    </a:solidFill>
                  </a:tcPr>
                </a:tc>
                <a:extLst>
                  <a:ext uri="{0D108BD9-81ED-4DB2-BD59-A6C34878D82A}">
                    <a16:rowId xmlns:a16="http://schemas.microsoft.com/office/drawing/2014/main" val="1185372853"/>
                  </a:ext>
                </a:extLst>
              </a:tr>
            </a:tbl>
          </a:graphicData>
        </a:graphic>
      </p:graphicFrame>
      <p:sp>
        <p:nvSpPr>
          <p:cNvPr id="15" name="Google Shape;211;p1"/>
          <p:cNvSpPr txBox="1"/>
          <p:nvPr/>
        </p:nvSpPr>
        <p:spPr>
          <a:xfrm>
            <a:off x="258378" y="4007773"/>
            <a:ext cx="1219902" cy="35391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ES" sz="1100" b="1" i="0" u="none" strike="noStrike" cap="none" dirty="0" smtClean="0">
                <a:solidFill>
                  <a:srgbClr val="000000"/>
                </a:solidFill>
                <a:latin typeface="Nunito"/>
                <a:ea typeface="Nunito"/>
                <a:cs typeface="Nunito"/>
                <a:sym typeface="Nunito"/>
              </a:rPr>
              <a:t>Carta Gantt:</a:t>
            </a:r>
            <a:endParaRPr sz="1100" b="1" i="0" u="none" strike="noStrike" cap="none" dirty="0">
              <a:solidFill>
                <a:srgbClr val="000000"/>
              </a:solidFill>
              <a:latin typeface="Nunito"/>
              <a:ea typeface="Nunito"/>
              <a:cs typeface="Nunito"/>
              <a:sym typeface="Nunito"/>
            </a:endParaRPr>
          </a:p>
        </p:txBody>
      </p:sp>
      <p:pic>
        <p:nvPicPr>
          <p:cNvPr id="16" name="Google Shape;336;p39"/>
          <p:cNvPicPr preferRelativeResize="0">
            <a:picLocks noChangeAspect="1"/>
          </p:cNvPicPr>
          <p:nvPr/>
        </p:nvPicPr>
        <p:blipFill>
          <a:blip r:embed="rId3">
            <a:alphaModFix/>
          </a:blip>
          <a:stretch>
            <a:fillRect/>
          </a:stretch>
        </p:blipFill>
        <p:spPr>
          <a:xfrm>
            <a:off x="81612" y="4007773"/>
            <a:ext cx="176766" cy="360000"/>
          </a:xfrm>
          <a:prstGeom prst="rect">
            <a:avLst/>
          </a:prstGeom>
          <a:noFill/>
          <a:ln>
            <a:noFill/>
          </a:ln>
        </p:spPr>
      </p:pic>
      <p:pic>
        <p:nvPicPr>
          <p:cNvPr id="17" name="Google Shape;253;gea06b27442_0_12"/>
          <p:cNvPicPr preferRelativeResize="0"/>
          <p:nvPr/>
        </p:nvPicPr>
        <p:blipFill rotWithShape="1">
          <a:blip r:embed="rId4">
            <a:alphaModFix/>
          </a:blip>
          <a:srcRect/>
          <a:stretch/>
        </p:blipFill>
        <p:spPr>
          <a:xfrm>
            <a:off x="7682343" y="216275"/>
            <a:ext cx="1241908" cy="508375"/>
          </a:xfrm>
          <a:prstGeom prst="rect">
            <a:avLst/>
          </a:prstGeom>
          <a:noFill/>
          <a:ln>
            <a:noFill/>
          </a:ln>
        </p:spPr>
      </p:pic>
      <p:pic>
        <p:nvPicPr>
          <p:cNvPr id="18" name="Imagen 17" descr="C:\Users\mruizc\Downloads\LOGO_CENTRO-DESARROLLO-EDUCACION-MEDIA_2018.png"/>
          <p:cNvPicPr/>
          <p:nvPr/>
        </p:nvPicPr>
        <p:blipFill rotWithShape="1">
          <a:blip r:embed="rId5">
            <a:extLst>
              <a:ext uri="{28A0092B-C50C-407E-A947-70E740481C1C}">
                <a14:useLocalDpi xmlns:a14="http://schemas.microsoft.com/office/drawing/2010/main" val="0"/>
              </a:ext>
            </a:extLst>
          </a:blip>
          <a:srcRect l="25150" t="40690" r="26078" b="40258"/>
          <a:stretch/>
        </p:blipFill>
        <p:spPr bwMode="auto">
          <a:xfrm>
            <a:off x="5635690" y="272024"/>
            <a:ext cx="1933575" cy="396875"/>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4" name="Google Shape;252;gea06b27442_0_12"/>
          <p:cNvSpPr txBox="1"/>
          <p:nvPr/>
        </p:nvSpPr>
        <p:spPr>
          <a:xfrm>
            <a:off x="81612" y="221093"/>
            <a:ext cx="5400000" cy="612000"/>
          </a:xfrm>
          <a:prstGeom prst="rect">
            <a:avLst/>
          </a:prstGeom>
          <a:solidFill>
            <a:srgbClr val="EC7157"/>
          </a:solidFill>
          <a:ln>
            <a:noFill/>
          </a:ln>
        </p:spPr>
        <p:txBody>
          <a:bodyPr spcFirstLastPara="1" wrap="square" lIns="91425" tIns="91425" rIns="91425" bIns="91425" anchor="t" anchorCtr="0">
            <a:spAutoFit/>
          </a:bodyPr>
          <a:lstStyle/>
          <a:p>
            <a:pPr lvl="0">
              <a:buSzPts val="1100"/>
            </a:pPr>
            <a:r>
              <a:rPr lang="es-ES" b="1" dirty="0">
                <a:solidFill>
                  <a:srgbClr val="FFFFFF"/>
                </a:solidFill>
                <a:latin typeface="Nunito"/>
                <a:ea typeface="Nunito"/>
                <a:cs typeface="Nunito"/>
                <a:sym typeface="Nunito"/>
              </a:rPr>
              <a:t>Formación en Alternancia entre la EMTP y la Educación Superior</a:t>
            </a:r>
          </a:p>
        </p:txBody>
      </p:sp>
      <p:sp>
        <p:nvSpPr>
          <p:cNvPr id="5" name="Google Shape;211;p1"/>
          <p:cNvSpPr txBox="1"/>
          <p:nvPr/>
        </p:nvSpPr>
        <p:spPr>
          <a:xfrm>
            <a:off x="258378" y="1200930"/>
            <a:ext cx="1219902" cy="35391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ES" sz="1100" b="1" i="0" u="none" strike="noStrike" cap="none" dirty="0" smtClean="0">
                <a:solidFill>
                  <a:srgbClr val="000000"/>
                </a:solidFill>
                <a:latin typeface="Nunito"/>
                <a:ea typeface="Nunito"/>
                <a:cs typeface="Nunito"/>
                <a:sym typeface="Nunito"/>
              </a:rPr>
              <a:t>Objetivo:</a:t>
            </a:r>
            <a:endParaRPr sz="1100" b="1" i="0" u="none" strike="noStrike" cap="none" dirty="0">
              <a:solidFill>
                <a:srgbClr val="000000"/>
              </a:solidFill>
              <a:latin typeface="Nunito"/>
              <a:ea typeface="Nunito"/>
              <a:cs typeface="Nunito"/>
              <a:sym typeface="Nunito"/>
            </a:endParaRPr>
          </a:p>
        </p:txBody>
      </p:sp>
      <p:pic>
        <p:nvPicPr>
          <p:cNvPr id="6" name="Google Shape;336;p39"/>
          <p:cNvPicPr preferRelativeResize="0">
            <a:picLocks noChangeAspect="1"/>
          </p:cNvPicPr>
          <p:nvPr/>
        </p:nvPicPr>
        <p:blipFill>
          <a:blip r:embed="rId3">
            <a:alphaModFix/>
          </a:blip>
          <a:stretch>
            <a:fillRect/>
          </a:stretch>
        </p:blipFill>
        <p:spPr>
          <a:xfrm>
            <a:off x="81612" y="1188584"/>
            <a:ext cx="176766" cy="360000"/>
          </a:xfrm>
          <a:prstGeom prst="rect">
            <a:avLst/>
          </a:prstGeom>
          <a:noFill/>
          <a:ln>
            <a:noFill/>
          </a:ln>
        </p:spPr>
      </p:pic>
      <p:sp>
        <p:nvSpPr>
          <p:cNvPr id="7" name="Google Shape;214;p1"/>
          <p:cNvSpPr txBox="1"/>
          <p:nvPr/>
        </p:nvSpPr>
        <p:spPr>
          <a:xfrm>
            <a:off x="1655046" y="1103398"/>
            <a:ext cx="7200000" cy="530371"/>
          </a:xfrm>
          <a:prstGeom prst="rect">
            <a:avLst/>
          </a:prstGeom>
          <a:noFill/>
          <a:ln>
            <a:noFill/>
          </a:ln>
        </p:spPr>
        <p:txBody>
          <a:bodyPr spcFirstLastPara="1" wrap="square" lIns="91425" tIns="91425" rIns="91425" bIns="91425" anchor="t" anchorCtr="0">
            <a:spAutoFit/>
          </a:bodyPr>
          <a:lstStyle/>
          <a:p>
            <a:pPr lvl="0" algn="just">
              <a:lnSpc>
                <a:spcPct val="107000"/>
              </a:lnSpc>
              <a:buClr>
                <a:schemeClr val="dk1"/>
              </a:buClr>
              <a:buSzPts val="1100"/>
            </a:pPr>
            <a:r>
              <a:rPr lang="es-ES" sz="1050" dirty="0">
                <a:solidFill>
                  <a:schemeClr val="dk1"/>
                </a:solidFill>
                <a:latin typeface="Nunito"/>
                <a:ea typeface="Nunito"/>
                <a:cs typeface="Nunito"/>
                <a:sym typeface="Nunito"/>
              </a:rPr>
              <a:t>Formar, mediante cursos semipresenciales, a directivos líderes, capaces de comprender la alternancia en la Educación Media Técnico Profesional como una herramienta fundamental para la articulación con la educación superior.</a:t>
            </a:r>
          </a:p>
        </p:txBody>
      </p:sp>
      <p:sp>
        <p:nvSpPr>
          <p:cNvPr id="8" name="Google Shape;211;p1"/>
          <p:cNvSpPr txBox="1"/>
          <p:nvPr/>
        </p:nvSpPr>
        <p:spPr>
          <a:xfrm>
            <a:off x="258378" y="2092522"/>
            <a:ext cx="1219902" cy="35391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ES" sz="1100" b="1" i="0" u="none" strike="noStrike" cap="none" dirty="0" smtClean="0">
                <a:solidFill>
                  <a:srgbClr val="000000"/>
                </a:solidFill>
                <a:latin typeface="Nunito"/>
                <a:ea typeface="Nunito"/>
                <a:cs typeface="Nunito"/>
                <a:sym typeface="Nunito"/>
              </a:rPr>
              <a:t>Meta año 2:</a:t>
            </a:r>
            <a:endParaRPr sz="1100" b="1" i="0" u="none" strike="noStrike" cap="none" dirty="0">
              <a:solidFill>
                <a:srgbClr val="000000"/>
              </a:solidFill>
              <a:latin typeface="Nunito"/>
              <a:ea typeface="Nunito"/>
              <a:cs typeface="Nunito"/>
              <a:sym typeface="Nunito"/>
            </a:endParaRPr>
          </a:p>
        </p:txBody>
      </p:sp>
      <p:pic>
        <p:nvPicPr>
          <p:cNvPr id="9" name="Google Shape;336;p39"/>
          <p:cNvPicPr preferRelativeResize="0">
            <a:picLocks noChangeAspect="1"/>
          </p:cNvPicPr>
          <p:nvPr/>
        </p:nvPicPr>
        <p:blipFill>
          <a:blip r:embed="rId3">
            <a:alphaModFix/>
          </a:blip>
          <a:stretch>
            <a:fillRect/>
          </a:stretch>
        </p:blipFill>
        <p:spPr>
          <a:xfrm>
            <a:off x="81612" y="2080176"/>
            <a:ext cx="176766" cy="360000"/>
          </a:xfrm>
          <a:prstGeom prst="rect">
            <a:avLst/>
          </a:prstGeom>
          <a:noFill/>
          <a:ln>
            <a:noFill/>
          </a:ln>
        </p:spPr>
      </p:pic>
      <p:sp>
        <p:nvSpPr>
          <p:cNvPr id="10" name="Google Shape;214;p1"/>
          <p:cNvSpPr txBox="1"/>
          <p:nvPr/>
        </p:nvSpPr>
        <p:spPr>
          <a:xfrm>
            <a:off x="1655046" y="2080176"/>
            <a:ext cx="7200000" cy="357503"/>
          </a:xfrm>
          <a:prstGeom prst="rect">
            <a:avLst/>
          </a:prstGeom>
          <a:noFill/>
          <a:ln>
            <a:noFill/>
          </a:ln>
        </p:spPr>
        <p:txBody>
          <a:bodyPr spcFirstLastPara="1" wrap="square" lIns="91425" tIns="91425" rIns="91425" bIns="91425" anchor="t" anchorCtr="0">
            <a:spAutoFit/>
          </a:bodyPr>
          <a:lstStyle/>
          <a:p>
            <a:pPr lvl="0" algn="just">
              <a:lnSpc>
                <a:spcPct val="107000"/>
              </a:lnSpc>
              <a:buClr>
                <a:schemeClr val="dk1"/>
              </a:buClr>
              <a:buSzPts val="1100"/>
            </a:pPr>
            <a:r>
              <a:rPr lang="es-ES" sz="1050" dirty="0" smtClean="0">
                <a:solidFill>
                  <a:schemeClr val="dk1"/>
                </a:solidFill>
                <a:latin typeface="Nunito"/>
                <a:ea typeface="Nunito"/>
                <a:cs typeface="Nunito"/>
                <a:sym typeface="Nunito"/>
              </a:rPr>
              <a:t>110 miembros de equipos directivos participan de la acción formativa.</a:t>
            </a:r>
            <a:endParaRPr lang="es-ES" sz="1050" dirty="0">
              <a:solidFill>
                <a:schemeClr val="dk1"/>
              </a:solidFill>
              <a:latin typeface="Nunito"/>
              <a:ea typeface="Nunito"/>
              <a:cs typeface="Nunito"/>
              <a:sym typeface="Nunito"/>
            </a:endParaRPr>
          </a:p>
        </p:txBody>
      </p:sp>
      <p:sp>
        <p:nvSpPr>
          <p:cNvPr id="11" name="Google Shape;211;p1"/>
          <p:cNvSpPr txBox="1"/>
          <p:nvPr/>
        </p:nvSpPr>
        <p:spPr>
          <a:xfrm>
            <a:off x="258378" y="2882665"/>
            <a:ext cx="1219902" cy="52319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ES" sz="1100" b="1" i="0" u="none" strike="noStrike" cap="none" dirty="0" smtClean="0">
                <a:solidFill>
                  <a:srgbClr val="000000"/>
                </a:solidFill>
                <a:latin typeface="Nunito"/>
                <a:ea typeface="Nunito"/>
                <a:cs typeface="Nunito"/>
                <a:sym typeface="Nunito"/>
              </a:rPr>
              <a:t>Objetivo Secundario:</a:t>
            </a:r>
            <a:endParaRPr sz="1100" b="1" i="0" u="none" strike="noStrike" cap="none" dirty="0">
              <a:solidFill>
                <a:srgbClr val="000000"/>
              </a:solidFill>
              <a:latin typeface="Nunito"/>
              <a:ea typeface="Nunito"/>
              <a:cs typeface="Nunito"/>
              <a:sym typeface="Nunito"/>
            </a:endParaRPr>
          </a:p>
        </p:txBody>
      </p:sp>
      <p:pic>
        <p:nvPicPr>
          <p:cNvPr id="12" name="Google Shape;336;p39"/>
          <p:cNvPicPr preferRelativeResize="0">
            <a:picLocks noChangeAspect="1"/>
          </p:cNvPicPr>
          <p:nvPr/>
        </p:nvPicPr>
        <p:blipFill>
          <a:blip r:embed="rId3">
            <a:alphaModFix/>
          </a:blip>
          <a:stretch>
            <a:fillRect/>
          </a:stretch>
        </p:blipFill>
        <p:spPr>
          <a:xfrm>
            <a:off x="81612" y="2965509"/>
            <a:ext cx="176766" cy="360000"/>
          </a:xfrm>
          <a:prstGeom prst="rect">
            <a:avLst/>
          </a:prstGeom>
          <a:noFill/>
          <a:ln>
            <a:noFill/>
          </a:ln>
        </p:spPr>
      </p:pic>
      <p:sp>
        <p:nvSpPr>
          <p:cNvPr id="13" name="Google Shape;214;p1"/>
          <p:cNvSpPr txBox="1"/>
          <p:nvPr/>
        </p:nvSpPr>
        <p:spPr>
          <a:xfrm>
            <a:off x="1655046" y="2869193"/>
            <a:ext cx="7200000" cy="530371"/>
          </a:xfrm>
          <a:prstGeom prst="rect">
            <a:avLst/>
          </a:prstGeom>
          <a:noFill/>
          <a:ln>
            <a:noFill/>
          </a:ln>
        </p:spPr>
        <p:txBody>
          <a:bodyPr spcFirstLastPara="1" wrap="square" lIns="91425" tIns="91425" rIns="91425" bIns="91425" anchor="t" anchorCtr="0">
            <a:spAutoFit/>
          </a:bodyPr>
          <a:lstStyle/>
          <a:p>
            <a:pPr lvl="0" algn="just">
              <a:lnSpc>
                <a:spcPct val="107000"/>
              </a:lnSpc>
              <a:buClr>
                <a:schemeClr val="dk1"/>
              </a:buClr>
              <a:buSzPts val="1100"/>
            </a:pPr>
            <a:r>
              <a:rPr lang="es-ES" sz="1050" dirty="0" smtClean="0">
                <a:solidFill>
                  <a:schemeClr val="dk1"/>
                </a:solidFill>
                <a:latin typeface="Nunito"/>
                <a:ea typeface="Nunito"/>
                <a:cs typeface="Nunito"/>
                <a:sym typeface="Nunito"/>
              </a:rPr>
              <a:t>Realizar un seguimiento a los alumnos de la versión 2021, para comprobar si efectivamente lograron establecer una instancia de alternancia con la educación superior. </a:t>
            </a:r>
            <a:endParaRPr lang="es-ES" sz="1050" dirty="0">
              <a:solidFill>
                <a:schemeClr val="dk1"/>
              </a:solidFill>
              <a:latin typeface="Nunito"/>
              <a:ea typeface="Nunito"/>
              <a:cs typeface="Nunito"/>
              <a:sym typeface="Nunito"/>
            </a:endParaRPr>
          </a:p>
        </p:txBody>
      </p:sp>
      <p:graphicFrame>
        <p:nvGraphicFramePr>
          <p:cNvPr id="14" name="Tabla 13"/>
          <p:cNvGraphicFramePr>
            <a:graphicFrameLocks noGrp="1"/>
          </p:cNvGraphicFramePr>
          <p:nvPr>
            <p:extLst>
              <p:ext uri="{D42A27DB-BD31-4B8C-83A1-F6EECF244321}">
                <p14:modId xmlns:p14="http://schemas.microsoft.com/office/powerpoint/2010/main" val="3871389314"/>
              </p:ext>
            </p:extLst>
          </p:nvPr>
        </p:nvGraphicFramePr>
        <p:xfrm>
          <a:off x="1757467" y="3742369"/>
          <a:ext cx="6995158" cy="898210"/>
        </p:xfrm>
        <a:graphic>
          <a:graphicData uri="http://schemas.openxmlformats.org/drawingml/2006/table">
            <a:tbl>
              <a:tblPr>
                <a:tableStyleId>{5C22544A-7EE6-4342-B048-85BDC9FD1C3A}</a:tableStyleId>
              </a:tblPr>
              <a:tblGrid>
                <a:gridCol w="1150621">
                  <a:extLst>
                    <a:ext uri="{9D8B030D-6E8A-4147-A177-3AD203B41FA5}">
                      <a16:colId xmlns:a16="http://schemas.microsoft.com/office/drawing/2014/main" val="2067290385"/>
                    </a:ext>
                  </a:extLst>
                </a:gridCol>
                <a:gridCol w="1036320">
                  <a:extLst>
                    <a:ext uri="{9D8B030D-6E8A-4147-A177-3AD203B41FA5}">
                      <a16:colId xmlns:a16="http://schemas.microsoft.com/office/drawing/2014/main" val="2824636244"/>
                    </a:ext>
                  </a:extLst>
                </a:gridCol>
                <a:gridCol w="1923621">
                  <a:extLst>
                    <a:ext uri="{9D8B030D-6E8A-4147-A177-3AD203B41FA5}">
                      <a16:colId xmlns:a16="http://schemas.microsoft.com/office/drawing/2014/main" val="535049248"/>
                    </a:ext>
                  </a:extLst>
                </a:gridCol>
                <a:gridCol w="240383">
                  <a:extLst>
                    <a:ext uri="{9D8B030D-6E8A-4147-A177-3AD203B41FA5}">
                      <a16:colId xmlns:a16="http://schemas.microsoft.com/office/drawing/2014/main" val="3813318613"/>
                    </a:ext>
                  </a:extLst>
                </a:gridCol>
                <a:gridCol w="240383">
                  <a:extLst>
                    <a:ext uri="{9D8B030D-6E8A-4147-A177-3AD203B41FA5}">
                      <a16:colId xmlns:a16="http://schemas.microsoft.com/office/drawing/2014/main" val="1998257447"/>
                    </a:ext>
                  </a:extLst>
                </a:gridCol>
                <a:gridCol w="240383">
                  <a:extLst>
                    <a:ext uri="{9D8B030D-6E8A-4147-A177-3AD203B41FA5}">
                      <a16:colId xmlns:a16="http://schemas.microsoft.com/office/drawing/2014/main" val="3976974735"/>
                    </a:ext>
                  </a:extLst>
                </a:gridCol>
                <a:gridCol w="240383">
                  <a:extLst>
                    <a:ext uri="{9D8B030D-6E8A-4147-A177-3AD203B41FA5}">
                      <a16:colId xmlns:a16="http://schemas.microsoft.com/office/drawing/2014/main" val="2493864930"/>
                    </a:ext>
                  </a:extLst>
                </a:gridCol>
                <a:gridCol w="240383">
                  <a:extLst>
                    <a:ext uri="{9D8B030D-6E8A-4147-A177-3AD203B41FA5}">
                      <a16:colId xmlns:a16="http://schemas.microsoft.com/office/drawing/2014/main" val="3579248957"/>
                    </a:ext>
                  </a:extLst>
                </a:gridCol>
                <a:gridCol w="240383">
                  <a:extLst>
                    <a:ext uri="{9D8B030D-6E8A-4147-A177-3AD203B41FA5}">
                      <a16:colId xmlns:a16="http://schemas.microsoft.com/office/drawing/2014/main" val="3817338629"/>
                    </a:ext>
                  </a:extLst>
                </a:gridCol>
                <a:gridCol w="240383">
                  <a:extLst>
                    <a:ext uri="{9D8B030D-6E8A-4147-A177-3AD203B41FA5}">
                      <a16:colId xmlns:a16="http://schemas.microsoft.com/office/drawing/2014/main" val="4081116925"/>
                    </a:ext>
                  </a:extLst>
                </a:gridCol>
                <a:gridCol w="240383">
                  <a:extLst>
                    <a:ext uri="{9D8B030D-6E8A-4147-A177-3AD203B41FA5}">
                      <a16:colId xmlns:a16="http://schemas.microsoft.com/office/drawing/2014/main" val="589692974"/>
                    </a:ext>
                  </a:extLst>
                </a:gridCol>
                <a:gridCol w="240383">
                  <a:extLst>
                    <a:ext uri="{9D8B030D-6E8A-4147-A177-3AD203B41FA5}">
                      <a16:colId xmlns:a16="http://schemas.microsoft.com/office/drawing/2014/main" val="1624244468"/>
                    </a:ext>
                  </a:extLst>
                </a:gridCol>
                <a:gridCol w="240383">
                  <a:extLst>
                    <a:ext uri="{9D8B030D-6E8A-4147-A177-3AD203B41FA5}">
                      <a16:colId xmlns:a16="http://schemas.microsoft.com/office/drawing/2014/main" val="3694391634"/>
                    </a:ext>
                  </a:extLst>
                </a:gridCol>
                <a:gridCol w="240383">
                  <a:extLst>
                    <a:ext uri="{9D8B030D-6E8A-4147-A177-3AD203B41FA5}">
                      <a16:colId xmlns:a16="http://schemas.microsoft.com/office/drawing/2014/main" val="980275795"/>
                    </a:ext>
                  </a:extLst>
                </a:gridCol>
                <a:gridCol w="240383">
                  <a:extLst>
                    <a:ext uri="{9D8B030D-6E8A-4147-A177-3AD203B41FA5}">
                      <a16:colId xmlns:a16="http://schemas.microsoft.com/office/drawing/2014/main" val="443546823"/>
                    </a:ext>
                  </a:extLst>
                </a:gridCol>
              </a:tblGrid>
              <a:tr h="172742">
                <a:tc>
                  <a:txBody>
                    <a:bodyPr/>
                    <a:lstStyle/>
                    <a:p>
                      <a:pPr algn="l" fontAlgn="ctr"/>
                      <a:r>
                        <a:rPr lang="es-CL" sz="800" u="none" strike="noStrike" dirty="0">
                          <a:effectLst/>
                        </a:rPr>
                        <a:t>Resultado Esperado</a:t>
                      </a:r>
                      <a:endParaRPr lang="es-CL" sz="800" b="1" i="0" u="none" strike="noStrike" dirty="0">
                        <a:solidFill>
                          <a:srgbClr val="000000"/>
                        </a:solidFill>
                        <a:effectLst/>
                        <a:latin typeface="Calibri" panose="020F0502020204030204" pitchFamily="34" charset="0"/>
                      </a:endParaRPr>
                    </a:p>
                  </a:txBody>
                  <a:tcPr marL="0" marR="0" marT="0" marB="0" anchor="ctr">
                    <a:solidFill>
                      <a:srgbClr val="FEDD00"/>
                    </a:solidFill>
                  </a:tcPr>
                </a:tc>
                <a:tc>
                  <a:txBody>
                    <a:bodyPr/>
                    <a:lstStyle/>
                    <a:p>
                      <a:pPr algn="l" fontAlgn="ctr"/>
                      <a:r>
                        <a:rPr lang="es-CL" sz="800" u="none" strike="noStrike" dirty="0">
                          <a:effectLst/>
                        </a:rPr>
                        <a:t>Hito</a:t>
                      </a:r>
                      <a:endParaRPr lang="es-CL" sz="800" b="1" i="0" u="none" strike="noStrike" dirty="0">
                        <a:solidFill>
                          <a:srgbClr val="000000"/>
                        </a:solidFill>
                        <a:effectLst/>
                        <a:latin typeface="Calibri" panose="020F0502020204030204" pitchFamily="34" charset="0"/>
                      </a:endParaRPr>
                    </a:p>
                  </a:txBody>
                  <a:tcPr marL="0" marR="0" marT="0" marB="0" anchor="ctr">
                    <a:solidFill>
                      <a:srgbClr val="FEDD00"/>
                    </a:solidFill>
                  </a:tcPr>
                </a:tc>
                <a:tc>
                  <a:txBody>
                    <a:bodyPr/>
                    <a:lstStyle/>
                    <a:p>
                      <a:pPr algn="l" fontAlgn="ctr"/>
                      <a:r>
                        <a:rPr lang="es-CL" sz="800" u="none" strike="noStrike">
                          <a:effectLst/>
                        </a:rPr>
                        <a:t>Actividades </a:t>
                      </a:r>
                      <a:endParaRPr lang="es-CL" sz="800" b="1" i="0" u="none" strike="noStrike">
                        <a:solidFill>
                          <a:srgbClr val="000000"/>
                        </a:solidFill>
                        <a:effectLst/>
                        <a:latin typeface="Calibri" panose="020F0502020204030204" pitchFamily="34" charset="0"/>
                      </a:endParaRPr>
                    </a:p>
                  </a:txBody>
                  <a:tcPr marL="0" marR="0" marT="0" marB="0" anchor="ctr">
                    <a:solidFill>
                      <a:srgbClr val="FEDD00"/>
                    </a:solidFill>
                  </a:tcPr>
                </a:tc>
                <a:tc>
                  <a:txBody>
                    <a:bodyPr/>
                    <a:lstStyle/>
                    <a:p>
                      <a:pPr algn="ctr" fontAlgn="ctr"/>
                      <a:r>
                        <a:rPr lang="es-CL" sz="800" u="none" strike="noStrike">
                          <a:effectLst/>
                        </a:rPr>
                        <a:t>E</a:t>
                      </a:r>
                      <a:endParaRPr lang="es-CL" sz="800" b="1" i="0" u="none" strike="noStrike">
                        <a:solidFill>
                          <a:srgbClr val="000000"/>
                        </a:solidFill>
                        <a:effectLst/>
                        <a:latin typeface="Calibri" panose="020F0502020204030204" pitchFamily="34" charset="0"/>
                      </a:endParaRPr>
                    </a:p>
                  </a:txBody>
                  <a:tcPr marL="0" marR="0" marT="0" marB="0" anchor="ctr">
                    <a:solidFill>
                      <a:srgbClr val="FEDD00"/>
                    </a:solidFill>
                  </a:tcPr>
                </a:tc>
                <a:tc>
                  <a:txBody>
                    <a:bodyPr/>
                    <a:lstStyle/>
                    <a:p>
                      <a:pPr algn="ctr" fontAlgn="ctr"/>
                      <a:r>
                        <a:rPr lang="es-CL" sz="800" u="none" strike="noStrike">
                          <a:effectLst/>
                        </a:rPr>
                        <a:t>F</a:t>
                      </a:r>
                      <a:endParaRPr lang="es-CL" sz="800" b="1" i="0" u="none" strike="noStrike">
                        <a:solidFill>
                          <a:srgbClr val="000000"/>
                        </a:solidFill>
                        <a:effectLst/>
                        <a:latin typeface="Calibri" panose="020F0502020204030204" pitchFamily="34" charset="0"/>
                      </a:endParaRPr>
                    </a:p>
                  </a:txBody>
                  <a:tcPr marL="0" marR="0" marT="0" marB="0" anchor="ctr">
                    <a:solidFill>
                      <a:srgbClr val="FEDD00"/>
                    </a:solidFill>
                  </a:tcPr>
                </a:tc>
                <a:tc>
                  <a:txBody>
                    <a:bodyPr/>
                    <a:lstStyle/>
                    <a:p>
                      <a:pPr algn="ctr" fontAlgn="ctr"/>
                      <a:r>
                        <a:rPr lang="es-CL" sz="800" u="none" strike="noStrike">
                          <a:effectLst/>
                        </a:rPr>
                        <a:t>M</a:t>
                      </a:r>
                      <a:endParaRPr lang="es-CL" sz="800" b="1" i="0" u="none" strike="noStrike">
                        <a:solidFill>
                          <a:srgbClr val="000000"/>
                        </a:solidFill>
                        <a:effectLst/>
                        <a:latin typeface="Calibri" panose="020F0502020204030204" pitchFamily="34" charset="0"/>
                      </a:endParaRPr>
                    </a:p>
                  </a:txBody>
                  <a:tcPr marL="0" marR="0" marT="0" marB="0" anchor="ctr">
                    <a:solidFill>
                      <a:srgbClr val="FEDD00"/>
                    </a:solidFill>
                  </a:tcPr>
                </a:tc>
                <a:tc>
                  <a:txBody>
                    <a:bodyPr/>
                    <a:lstStyle/>
                    <a:p>
                      <a:pPr algn="ctr" fontAlgn="ctr"/>
                      <a:r>
                        <a:rPr lang="es-CL" sz="800" u="none" strike="noStrike">
                          <a:effectLst/>
                        </a:rPr>
                        <a:t>A</a:t>
                      </a:r>
                      <a:endParaRPr lang="es-CL" sz="800" b="1" i="0" u="none" strike="noStrike">
                        <a:solidFill>
                          <a:srgbClr val="000000"/>
                        </a:solidFill>
                        <a:effectLst/>
                        <a:latin typeface="Calibri" panose="020F0502020204030204" pitchFamily="34" charset="0"/>
                      </a:endParaRPr>
                    </a:p>
                  </a:txBody>
                  <a:tcPr marL="0" marR="0" marT="0" marB="0" anchor="ctr">
                    <a:solidFill>
                      <a:srgbClr val="FEDD00"/>
                    </a:solidFill>
                  </a:tcPr>
                </a:tc>
                <a:tc>
                  <a:txBody>
                    <a:bodyPr/>
                    <a:lstStyle/>
                    <a:p>
                      <a:pPr algn="ctr" fontAlgn="ctr"/>
                      <a:r>
                        <a:rPr lang="es-CL" sz="800" u="none" strike="noStrike">
                          <a:effectLst/>
                        </a:rPr>
                        <a:t>M</a:t>
                      </a:r>
                      <a:endParaRPr lang="es-CL" sz="800" b="1" i="0" u="none" strike="noStrike">
                        <a:solidFill>
                          <a:srgbClr val="000000"/>
                        </a:solidFill>
                        <a:effectLst/>
                        <a:latin typeface="Calibri" panose="020F0502020204030204" pitchFamily="34" charset="0"/>
                      </a:endParaRPr>
                    </a:p>
                  </a:txBody>
                  <a:tcPr marL="0" marR="0" marT="0" marB="0" anchor="ctr">
                    <a:solidFill>
                      <a:srgbClr val="FEDD00"/>
                    </a:solidFill>
                  </a:tcPr>
                </a:tc>
                <a:tc>
                  <a:txBody>
                    <a:bodyPr/>
                    <a:lstStyle/>
                    <a:p>
                      <a:pPr algn="ctr" fontAlgn="ctr"/>
                      <a:r>
                        <a:rPr lang="es-CL" sz="800" u="none" strike="noStrike">
                          <a:effectLst/>
                        </a:rPr>
                        <a:t>J</a:t>
                      </a:r>
                      <a:endParaRPr lang="es-CL" sz="800" b="1" i="0" u="none" strike="noStrike">
                        <a:solidFill>
                          <a:srgbClr val="000000"/>
                        </a:solidFill>
                        <a:effectLst/>
                        <a:latin typeface="Calibri" panose="020F0502020204030204" pitchFamily="34" charset="0"/>
                      </a:endParaRPr>
                    </a:p>
                  </a:txBody>
                  <a:tcPr marL="0" marR="0" marT="0" marB="0" anchor="ctr">
                    <a:solidFill>
                      <a:srgbClr val="FEDD00"/>
                    </a:solidFill>
                  </a:tcPr>
                </a:tc>
                <a:tc>
                  <a:txBody>
                    <a:bodyPr/>
                    <a:lstStyle/>
                    <a:p>
                      <a:pPr algn="ctr" fontAlgn="ctr"/>
                      <a:r>
                        <a:rPr lang="es-CL" sz="800" u="none" strike="noStrike">
                          <a:effectLst/>
                        </a:rPr>
                        <a:t>J</a:t>
                      </a:r>
                      <a:endParaRPr lang="es-CL" sz="800" b="1" i="0" u="none" strike="noStrike">
                        <a:solidFill>
                          <a:srgbClr val="000000"/>
                        </a:solidFill>
                        <a:effectLst/>
                        <a:latin typeface="Calibri" panose="020F0502020204030204" pitchFamily="34" charset="0"/>
                      </a:endParaRPr>
                    </a:p>
                  </a:txBody>
                  <a:tcPr marL="0" marR="0" marT="0" marB="0" anchor="ctr">
                    <a:solidFill>
                      <a:srgbClr val="FEDD00"/>
                    </a:solidFill>
                  </a:tcPr>
                </a:tc>
                <a:tc>
                  <a:txBody>
                    <a:bodyPr/>
                    <a:lstStyle/>
                    <a:p>
                      <a:pPr algn="ctr" fontAlgn="ctr"/>
                      <a:r>
                        <a:rPr lang="es-CL" sz="800" u="none" strike="noStrike">
                          <a:effectLst/>
                        </a:rPr>
                        <a:t>A</a:t>
                      </a:r>
                      <a:endParaRPr lang="es-CL" sz="800" b="1" i="0" u="none" strike="noStrike">
                        <a:solidFill>
                          <a:srgbClr val="000000"/>
                        </a:solidFill>
                        <a:effectLst/>
                        <a:latin typeface="Calibri" panose="020F0502020204030204" pitchFamily="34" charset="0"/>
                      </a:endParaRPr>
                    </a:p>
                  </a:txBody>
                  <a:tcPr marL="0" marR="0" marT="0" marB="0" anchor="ctr">
                    <a:solidFill>
                      <a:srgbClr val="FEDD00"/>
                    </a:solidFill>
                  </a:tcPr>
                </a:tc>
                <a:tc>
                  <a:txBody>
                    <a:bodyPr/>
                    <a:lstStyle/>
                    <a:p>
                      <a:pPr algn="ctr" fontAlgn="ctr"/>
                      <a:r>
                        <a:rPr lang="es-CL" sz="800" u="none" strike="noStrike">
                          <a:effectLst/>
                        </a:rPr>
                        <a:t>S</a:t>
                      </a:r>
                      <a:endParaRPr lang="es-CL" sz="800" b="1" i="0" u="none" strike="noStrike">
                        <a:solidFill>
                          <a:srgbClr val="000000"/>
                        </a:solidFill>
                        <a:effectLst/>
                        <a:latin typeface="Calibri" panose="020F0502020204030204" pitchFamily="34" charset="0"/>
                      </a:endParaRPr>
                    </a:p>
                  </a:txBody>
                  <a:tcPr marL="0" marR="0" marT="0" marB="0" anchor="ctr">
                    <a:solidFill>
                      <a:srgbClr val="FEDD00"/>
                    </a:solidFill>
                  </a:tcPr>
                </a:tc>
                <a:tc>
                  <a:txBody>
                    <a:bodyPr/>
                    <a:lstStyle/>
                    <a:p>
                      <a:pPr algn="ctr" fontAlgn="ctr"/>
                      <a:r>
                        <a:rPr lang="es-CL" sz="800" u="none" strike="noStrike" dirty="0">
                          <a:effectLst/>
                        </a:rPr>
                        <a:t>O</a:t>
                      </a:r>
                      <a:endParaRPr lang="es-CL" sz="800" b="1" i="0" u="none" strike="noStrike" dirty="0">
                        <a:solidFill>
                          <a:srgbClr val="000000"/>
                        </a:solidFill>
                        <a:effectLst/>
                        <a:latin typeface="Calibri" panose="020F0502020204030204" pitchFamily="34" charset="0"/>
                      </a:endParaRPr>
                    </a:p>
                  </a:txBody>
                  <a:tcPr marL="0" marR="0" marT="0" marB="0" anchor="ctr">
                    <a:solidFill>
                      <a:srgbClr val="FEDD00"/>
                    </a:solidFill>
                  </a:tcPr>
                </a:tc>
                <a:tc>
                  <a:txBody>
                    <a:bodyPr/>
                    <a:lstStyle/>
                    <a:p>
                      <a:pPr algn="ctr" fontAlgn="ctr"/>
                      <a:r>
                        <a:rPr lang="es-CL" sz="800" u="none" strike="noStrike" dirty="0">
                          <a:effectLst/>
                        </a:rPr>
                        <a:t>N</a:t>
                      </a:r>
                      <a:endParaRPr lang="es-CL" sz="800" b="1" i="0" u="none" strike="noStrike" dirty="0">
                        <a:solidFill>
                          <a:srgbClr val="000000"/>
                        </a:solidFill>
                        <a:effectLst/>
                        <a:latin typeface="Calibri" panose="020F0502020204030204" pitchFamily="34" charset="0"/>
                      </a:endParaRPr>
                    </a:p>
                  </a:txBody>
                  <a:tcPr marL="0" marR="0" marT="0" marB="0" anchor="ctr">
                    <a:solidFill>
                      <a:srgbClr val="FEDD00"/>
                    </a:solidFill>
                  </a:tcPr>
                </a:tc>
                <a:tc>
                  <a:txBody>
                    <a:bodyPr/>
                    <a:lstStyle/>
                    <a:p>
                      <a:pPr algn="ctr" fontAlgn="ctr"/>
                      <a:r>
                        <a:rPr lang="es-CL" sz="800" u="none" strike="noStrike" dirty="0">
                          <a:effectLst/>
                        </a:rPr>
                        <a:t>D</a:t>
                      </a:r>
                      <a:endParaRPr lang="es-CL" sz="800" b="1" i="0" u="none" strike="noStrike" dirty="0">
                        <a:solidFill>
                          <a:srgbClr val="000000"/>
                        </a:solidFill>
                        <a:effectLst/>
                        <a:latin typeface="Calibri" panose="020F0502020204030204" pitchFamily="34" charset="0"/>
                      </a:endParaRPr>
                    </a:p>
                  </a:txBody>
                  <a:tcPr marL="0" marR="0" marT="0" marB="0" anchor="ctr">
                    <a:solidFill>
                      <a:srgbClr val="FEDD00"/>
                    </a:solidFill>
                  </a:tcPr>
                </a:tc>
                <a:extLst>
                  <a:ext uri="{0D108BD9-81ED-4DB2-BD59-A6C34878D82A}">
                    <a16:rowId xmlns:a16="http://schemas.microsoft.com/office/drawing/2014/main" val="441458458"/>
                  </a:ext>
                </a:extLst>
              </a:tr>
              <a:tr h="211595">
                <a:tc rowSpan="3">
                  <a:txBody>
                    <a:bodyPr/>
                    <a:lstStyle/>
                    <a:p>
                      <a:pPr algn="l" fontAlgn="ctr"/>
                      <a:r>
                        <a:rPr lang="es-ES" sz="800" u="none" strike="noStrike" dirty="0" smtClean="0">
                          <a:effectLst/>
                        </a:rPr>
                        <a:t>110 miembros de equipos directivos participan de la acción formativa.</a:t>
                      </a:r>
                      <a:endParaRPr lang="es-ES" sz="8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rowSpan="2">
                  <a:txBody>
                    <a:bodyPr/>
                    <a:lstStyle/>
                    <a:p>
                      <a:pPr algn="l" fontAlgn="ctr"/>
                      <a:r>
                        <a:rPr lang="es-CL" sz="800" u="none" strike="noStrike" dirty="0" smtClean="0">
                          <a:effectLst/>
                        </a:rPr>
                        <a:t>Difusión</a:t>
                      </a:r>
                      <a:endParaRPr lang="es-CL" sz="8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l" fontAlgn="ctr"/>
                      <a:r>
                        <a:rPr lang="es-CL" sz="700" u="none" strike="noStrike" dirty="0" smtClean="0">
                          <a:effectLst/>
                        </a:rPr>
                        <a:t>Convocatoria</a:t>
                      </a:r>
                      <a:endParaRPr lang="es-CL" sz="7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endParaRPr lang="es-CL" sz="8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endParaRPr lang="es-CL" sz="8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ES" sz="600" b="0" i="0" u="none" strike="noStrike" dirty="0" smtClean="0">
                          <a:solidFill>
                            <a:srgbClr val="000000"/>
                          </a:solidFill>
                          <a:effectLst/>
                          <a:latin typeface="Calibri" panose="020F0502020204030204" pitchFamily="34" charset="0"/>
                        </a:rPr>
                        <a:t>X</a:t>
                      </a:r>
                      <a:endParaRPr lang="es-CL" sz="6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endParaRPr lang="es-CL" sz="6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endParaRPr lang="es-CL" sz="6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endParaRPr lang="es-CL" sz="8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endParaRPr lang="es-CL" sz="8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endParaRPr lang="es-CL" sz="8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endParaRPr lang="es-CL" sz="8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endParaRPr lang="es-CL" sz="8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800" u="none" strike="noStrike">
                          <a:effectLst/>
                        </a:rPr>
                        <a:t> </a:t>
                      </a:r>
                      <a:endParaRPr lang="es-CL" sz="800" b="0" i="0" u="none" strike="noStrike">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800" u="none" strike="noStrike">
                          <a:effectLst/>
                        </a:rPr>
                        <a:t> </a:t>
                      </a:r>
                      <a:endParaRPr lang="es-CL" sz="800" b="0" i="0" u="none" strike="noStrike">
                        <a:solidFill>
                          <a:srgbClr val="000000"/>
                        </a:solidFill>
                        <a:effectLst/>
                        <a:latin typeface="Calibri" panose="020F0502020204030204" pitchFamily="34" charset="0"/>
                      </a:endParaRPr>
                    </a:p>
                  </a:txBody>
                  <a:tcPr marL="0" marR="0" marT="0" marB="0" anchor="ctr">
                    <a:solidFill>
                      <a:srgbClr val="DFE0E2"/>
                    </a:solidFill>
                  </a:tcPr>
                </a:tc>
                <a:extLst>
                  <a:ext uri="{0D108BD9-81ED-4DB2-BD59-A6C34878D82A}">
                    <a16:rowId xmlns:a16="http://schemas.microsoft.com/office/drawing/2014/main" val="4144714644"/>
                  </a:ext>
                </a:extLst>
              </a:tr>
              <a:tr h="211595">
                <a:tc vMerge="1">
                  <a:txBody>
                    <a:bodyPr/>
                    <a:lstStyle/>
                    <a:p>
                      <a:endParaRPr lang="es-CL"/>
                    </a:p>
                  </a:txBody>
                  <a:tcPr/>
                </a:tc>
                <a:tc vMerge="1">
                  <a:txBody>
                    <a:bodyPr/>
                    <a:lstStyle/>
                    <a:p>
                      <a:endParaRPr lang="es-CL"/>
                    </a:p>
                  </a:txBody>
                  <a:tcPr/>
                </a:tc>
                <a:tc>
                  <a:txBody>
                    <a:bodyPr/>
                    <a:lstStyle/>
                    <a:p>
                      <a:pPr algn="l" fontAlgn="ctr"/>
                      <a:r>
                        <a:rPr lang="es-CL" sz="700" u="none" strike="noStrike" dirty="0">
                          <a:effectLst/>
                        </a:rPr>
                        <a:t>Selección </a:t>
                      </a:r>
                      <a:r>
                        <a:rPr lang="es-CL" sz="700" u="none" strike="noStrike" dirty="0" smtClean="0">
                          <a:effectLst/>
                        </a:rPr>
                        <a:t>Participantes</a:t>
                      </a:r>
                      <a:endParaRPr lang="es-CL" sz="7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endParaRPr lang="es-CL" sz="800" b="0" i="0" u="none" strike="noStrike">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endParaRPr lang="es-CL" sz="8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ES" sz="600" b="0" i="0" u="none" strike="noStrike" dirty="0" smtClean="0">
                          <a:solidFill>
                            <a:srgbClr val="000000"/>
                          </a:solidFill>
                          <a:effectLst/>
                          <a:latin typeface="Calibri" panose="020F0502020204030204" pitchFamily="34" charset="0"/>
                        </a:rPr>
                        <a:t>X</a:t>
                      </a:r>
                      <a:endParaRPr lang="es-CL" sz="6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endParaRPr lang="es-CL" sz="6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endParaRPr lang="es-CL" sz="6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endParaRPr lang="es-CL" sz="800" b="0" i="0" u="none" strike="noStrike">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endParaRPr lang="es-CL" sz="800" b="0" i="0" u="none" strike="noStrike">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endParaRPr lang="es-CL" sz="800" b="0" i="0" u="none" strike="noStrike">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endParaRPr lang="es-CL" sz="800" b="0" i="0" u="none" strike="noStrike">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endParaRPr lang="es-CL" sz="800" b="0" i="0" u="none" strike="noStrike">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800" u="none" strike="noStrike">
                          <a:effectLst/>
                        </a:rPr>
                        <a:t> </a:t>
                      </a:r>
                      <a:endParaRPr lang="es-CL" sz="800" b="0" i="0" u="none" strike="noStrike">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800" u="none" strike="noStrike">
                          <a:effectLst/>
                        </a:rPr>
                        <a:t> </a:t>
                      </a:r>
                      <a:endParaRPr lang="es-CL" sz="800" b="0" i="0" u="none" strike="noStrike">
                        <a:solidFill>
                          <a:srgbClr val="000000"/>
                        </a:solidFill>
                        <a:effectLst/>
                        <a:latin typeface="Calibri" panose="020F0502020204030204" pitchFamily="34" charset="0"/>
                      </a:endParaRPr>
                    </a:p>
                  </a:txBody>
                  <a:tcPr marL="0" marR="0" marT="0" marB="0" anchor="ctr">
                    <a:solidFill>
                      <a:srgbClr val="DFE0E2"/>
                    </a:solidFill>
                  </a:tcPr>
                </a:tc>
                <a:extLst>
                  <a:ext uri="{0D108BD9-81ED-4DB2-BD59-A6C34878D82A}">
                    <a16:rowId xmlns:a16="http://schemas.microsoft.com/office/drawing/2014/main" val="3347389710"/>
                  </a:ext>
                </a:extLst>
              </a:tr>
              <a:tr h="302278">
                <a:tc vMerge="1">
                  <a:txBody>
                    <a:bodyPr/>
                    <a:lstStyle/>
                    <a:p>
                      <a:endParaRPr lang="es-CL"/>
                    </a:p>
                  </a:txBody>
                  <a:tcPr/>
                </a:tc>
                <a:tc>
                  <a:txBody>
                    <a:bodyPr/>
                    <a:lstStyle/>
                    <a:p>
                      <a:pPr algn="l" fontAlgn="ctr"/>
                      <a:r>
                        <a:rPr lang="es-CL" sz="800" u="none" strike="noStrike" dirty="0" smtClean="0">
                          <a:effectLst/>
                        </a:rPr>
                        <a:t>Ejecución</a:t>
                      </a:r>
                      <a:endParaRPr lang="es-CL" sz="8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l" fontAlgn="ctr"/>
                      <a:r>
                        <a:rPr lang="es-CL" sz="700" u="none" strike="noStrike" dirty="0" smtClean="0">
                          <a:effectLst/>
                        </a:rPr>
                        <a:t>Implementación</a:t>
                      </a:r>
                      <a:endParaRPr lang="es-CL" sz="7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endParaRPr lang="es-CL" sz="8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endParaRPr lang="es-CL" sz="8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endParaRPr lang="es-CL" sz="6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ES" sz="600" b="0" i="0" u="none" strike="noStrike" dirty="0" smtClean="0">
                          <a:solidFill>
                            <a:srgbClr val="000000"/>
                          </a:solidFill>
                          <a:effectLst/>
                          <a:latin typeface="Calibri" panose="020F0502020204030204" pitchFamily="34" charset="0"/>
                        </a:rPr>
                        <a:t>X</a:t>
                      </a:r>
                      <a:endParaRPr lang="es-CL" sz="6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ES" sz="600" b="0" i="0" u="none" strike="noStrike" dirty="0" smtClean="0">
                          <a:solidFill>
                            <a:srgbClr val="000000"/>
                          </a:solidFill>
                          <a:effectLst/>
                          <a:latin typeface="Calibri" panose="020F0502020204030204" pitchFamily="34" charset="0"/>
                        </a:rPr>
                        <a:t>X</a:t>
                      </a:r>
                      <a:endParaRPr lang="es-CL" sz="6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endParaRPr lang="es-CL" sz="8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endParaRPr lang="es-CL" sz="8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endParaRPr lang="es-CL" sz="8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endParaRPr lang="es-CL" sz="8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endParaRPr lang="es-CL" sz="8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800" u="none" strike="noStrike" dirty="0">
                          <a:effectLst/>
                        </a:rPr>
                        <a:t> </a:t>
                      </a:r>
                      <a:endParaRPr lang="es-CL" sz="800" b="0" i="0" u="none" strike="noStrike" dirty="0">
                        <a:solidFill>
                          <a:srgbClr val="000000"/>
                        </a:solidFill>
                        <a:effectLst/>
                        <a:latin typeface="Calibri" panose="020F0502020204030204" pitchFamily="34" charset="0"/>
                      </a:endParaRPr>
                    </a:p>
                  </a:txBody>
                  <a:tcPr marL="0" marR="0" marT="0" marB="0" anchor="ctr">
                    <a:solidFill>
                      <a:srgbClr val="DFE0E2"/>
                    </a:solidFill>
                  </a:tcPr>
                </a:tc>
                <a:tc>
                  <a:txBody>
                    <a:bodyPr/>
                    <a:lstStyle/>
                    <a:p>
                      <a:pPr algn="ctr" fontAlgn="ctr"/>
                      <a:r>
                        <a:rPr lang="es-CL" sz="800" u="none" strike="noStrike" dirty="0">
                          <a:effectLst/>
                        </a:rPr>
                        <a:t> </a:t>
                      </a:r>
                      <a:endParaRPr lang="es-CL" sz="800" b="0" i="0" u="none" strike="noStrike" dirty="0">
                        <a:solidFill>
                          <a:srgbClr val="000000"/>
                        </a:solidFill>
                        <a:effectLst/>
                        <a:latin typeface="Calibri" panose="020F0502020204030204" pitchFamily="34" charset="0"/>
                      </a:endParaRPr>
                    </a:p>
                  </a:txBody>
                  <a:tcPr marL="0" marR="0" marT="0" marB="0" anchor="ctr">
                    <a:solidFill>
                      <a:srgbClr val="DFE0E2"/>
                    </a:solidFill>
                  </a:tcPr>
                </a:tc>
                <a:extLst>
                  <a:ext uri="{0D108BD9-81ED-4DB2-BD59-A6C34878D82A}">
                    <a16:rowId xmlns:a16="http://schemas.microsoft.com/office/drawing/2014/main" val="3637878091"/>
                  </a:ext>
                </a:extLst>
              </a:tr>
            </a:tbl>
          </a:graphicData>
        </a:graphic>
      </p:graphicFrame>
      <p:sp>
        <p:nvSpPr>
          <p:cNvPr id="15" name="Google Shape;211;p1"/>
          <p:cNvSpPr txBox="1"/>
          <p:nvPr/>
        </p:nvSpPr>
        <p:spPr>
          <a:xfrm>
            <a:off x="258378" y="4007773"/>
            <a:ext cx="1219902" cy="35391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ES" sz="1100" b="1" i="0" u="none" strike="noStrike" cap="none" dirty="0" smtClean="0">
                <a:solidFill>
                  <a:srgbClr val="000000"/>
                </a:solidFill>
                <a:latin typeface="Nunito"/>
                <a:ea typeface="Nunito"/>
                <a:cs typeface="Nunito"/>
                <a:sym typeface="Nunito"/>
              </a:rPr>
              <a:t>Carta Gantt:</a:t>
            </a:r>
            <a:endParaRPr sz="1100" b="1" i="0" u="none" strike="noStrike" cap="none" dirty="0">
              <a:solidFill>
                <a:srgbClr val="000000"/>
              </a:solidFill>
              <a:latin typeface="Nunito"/>
              <a:ea typeface="Nunito"/>
              <a:cs typeface="Nunito"/>
              <a:sym typeface="Nunito"/>
            </a:endParaRPr>
          </a:p>
        </p:txBody>
      </p:sp>
      <p:pic>
        <p:nvPicPr>
          <p:cNvPr id="16" name="Google Shape;336;p39"/>
          <p:cNvPicPr preferRelativeResize="0">
            <a:picLocks noChangeAspect="1"/>
          </p:cNvPicPr>
          <p:nvPr/>
        </p:nvPicPr>
        <p:blipFill>
          <a:blip r:embed="rId3">
            <a:alphaModFix/>
          </a:blip>
          <a:stretch>
            <a:fillRect/>
          </a:stretch>
        </p:blipFill>
        <p:spPr>
          <a:xfrm>
            <a:off x="81612" y="4007773"/>
            <a:ext cx="176766" cy="360000"/>
          </a:xfrm>
          <a:prstGeom prst="rect">
            <a:avLst/>
          </a:prstGeom>
          <a:noFill/>
          <a:ln>
            <a:noFill/>
          </a:ln>
        </p:spPr>
      </p:pic>
      <p:pic>
        <p:nvPicPr>
          <p:cNvPr id="17" name="Google Shape;253;gea06b27442_0_12"/>
          <p:cNvPicPr preferRelativeResize="0"/>
          <p:nvPr/>
        </p:nvPicPr>
        <p:blipFill rotWithShape="1">
          <a:blip r:embed="rId4">
            <a:alphaModFix/>
          </a:blip>
          <a:srcRect/>
          <a:stretch/>
        </p:blipFill>
        <p:spPr>
          <a:xfrm>
            <a:off x="7682343" y="216275"/>
            <a:ext cx="1241908" cy="508375"/>
          </a:xfrm>
          <a:prstGeom prst="rect">
            <a:avLst/>
          </a:prstGeom>
          <a:noFill/>
          <a:ln>
            <a:noFill/>
          </a:ln>
        </p:spPr>
      </p:pic>
      <p:pic>
        <p:nvPicPr>
          <p:cNvPr id="18" name="Imagen 17" descr="C:\Users\mruizc\Downloads\LOGO_CENTRO-DESARROLLO-EDUCACION-MEDIA_2018.png"/>
          <p:cNvPicPr/>
          <p:nvPr/>
        </p:nvPicPr>
        <p:blipFill rotWithShape="1">
          <a:blip r:embed="rId5">
            <a:extLst>
              <a:ext uri="{28A0092B-C50C-407E-A947-70E740481C1C}">
                <a14:useLocalDpi xmlns:a14="http://schemas.microsoft.com/office/drawing/2010/main" val="0"/>
              </a:ext>
            </a:extLst>
          </a:blip>
          <a:srcRect l="25150" t="40690" r="26078" b="40258"/>
          <a:stretch/>
        </p:blipFill>
        <p:spPr bwMode="auto">
          <a:xfrm>
            <a:off x="5635690" y="272024"/>
            <a:ext cx="1933575" cy="396875"/>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gca75a5d4e5_0_0"/>
          <p:cNvSpPr/>
          <p:nvPr/>
        </p:nvSpPr>
        <p:spPr>
          <a:xfrm>
            <a:off x="0" y="2901850"/>
            <a:ext cx="9144000" cy="2241900"/>
          </a:xfrm>
          <a:prstGeom prst="rect">
            <a:avLst/>
          </a:prstGeom>
          <a:solidFill>
            <a:srgbClr val="FED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gca75a5d4e5_0_0"/>
          <p:cNvSpPr txBox="1"/>
          <p:nvPr/>
        </p:nvSpPr>
        <p:spPr>
          <a:xfrm>
            <a:off x="661025" y="1933549"/>
            <a:ext cx="4973700" cy="800100"/>
          </a:xfrm>
          <a:prstGeom prst="rect">
            <a:avLst/>
          </a:prstGeom>
          <a:noFill/>
          <a:ln>
            <a:noFill/>
          </a:ln>
        </p:spPr>
        <p:txBody>
          <a:bodyPr spcFirstLastPara="1" wrap="square" lIns="91425" tIns="91425" rIns="91425" bIns="91425" anchor="t" anchorCtr="0">
            <a:noAutofit/>
          </a:bodyPr>
          <a:lstStyle/>
          <a:p>
            <a:pPr lvl="0">
              <a:buClr>
                <a:schemeClr val="dk1"/>
              </a:buClr>
              <a:buSzPts val="1100"/>
            </a:pPr>
            <a:r>
              <a:rPr lang="es-ES" sz="1800" b="1" dirty="0" smtClean="0">
                <a:solidFill>
                  <a:srgbClr val="1E1E1E"/>
                </a:solidFill>
                <a:latin typeface="Montserrat"/>
                <a:ea typeface="Montserrat"/>
                <a:cs typeface="Montserrat"/>
                <a:sym typeface="Montserrat"/>
              </a:rPr>
              <a:t>¡Gracias!</a:t>
            </a:r>
            <a:endParaRPr sz="1800" b="1" dirty="0" smtClean="0">
              <a:solidFill>
                <a:srgbClr val="1E1E1E"/>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2000"/>
              <a:buFont typeface="Arial"/>
              <a:buNone/>
            </a:pPr>
            <a:endParaRPr sz="1800" b="1" dirty="0">
              <a:solidFill>
                <a:srgbClr val="1E1E1E"/>
              </a:solidFill>
              <a:latin typeface="Montserrat"/>
              <a:ea typeface="Montserrat"/>
              <a:cs typeface="Montserrat"/>
              <a:sym typeface="Montserrat"/>
            </a:endParaRPr>
          </a:p>
        </p:txBody>
      </p:sp>
      <p:pic>
        <p:nvPicPr>
          <p:cNvPr id="56" name="Google Shape;56;gca75a5d4e5_0_0"/>
          <p:cNvPicPr preferRelativeResize="0"/>
          <p:nvPr/>
        </p:nvPicPr>
        <p:blipFill rotWithShape="1">
          <a:blip r:embed="rId3">
            <a:alphaModFix/>
          </a:blip>
          <a:srcRect/>
          <a:stretch/>
        </p:blipFill>
        <p:spPr>
          <a:xfrm>
            <a:off x="6926899" y="1933538"/>
            <a:ext cx="1280049" cy="1817501"/>
          </a:xfrm>
          <a:prstGeom prst="rect">
            <a:avLst/>
          </a:prstGeom>
          <a:noFill/>
          <a:ln>
            <a:noFill/>
          </a:ln>
        </p:spPr>
      </p:pic>
      <p:pic>
        <p:nvPicPr>
          <p:cNvPr id="57" name="Google Shape;57;gca75a5d4e5_0_0"/>
          <p:cNvPicPr preferRelativeResize="0"/>
          <p:nvPr/>
        </p:nvPicPr>
        <p:blipFill rotWithShape="1">
          <a:blip r:embed="rId4">
            <a:alphaModFix/>
          </a:blip>
          <a:srcRect/>
          <a:stretch/>
        </p:blipFill>
        <p:spPr>
          <a:xfrm rot="5400000">
            <a:off x="8110113" y="2216310"/>
            <a:ext cx="234100" cy="476775"/>
          </a:xfrm>
          <a:prstGeom prst="rect">
            <a:avLst/>
          </a:prstGeom>
          <a:noFill/>
          <a:ln>
            <a:noFill/>
          </a:ln>
        </p:spPr>
      </p:pic>
      <p:sp>
        <p:nvSpPr>
          <p:cNvPr id="58" name="Google Shape;58;gca75a5d4e5_0_0"/>
          <p:cNvSpPr txBox="1"/>
          <p:nvPr/>
        </p:nvSpPr>
        <p:spPr>
          <a:xfrm>
            <a:off x="424800" y="2901850"/>
            <a:ext cx="5274300" cy="1107965"/>
          </a:xfrm>
          <a:prstGeom prst="rect">
            <a:avLst/>
          </a:prstGeom>
          <a:noFill/>
          <a:ln>
            <a:noFill/>
          </a:ln>
        </p:spPr>
        <p:txBody>
          <a:bodyPr spcFirstLastPara="1" wrap="square" lIns="91425" tIns="91425" rIns="91425" bIns="91425" anchor="t" anchorCtr="0">
            <a:spAutoFit/>
          </a:bodyPr>
          <a:lstStyle/>
          <a:p>
            <a:pPr lvl="0">
              <a:buClr>
                <a:schemeClr val="dk1"/>
              </a:buClr>
              <a:buSzPts val="1800"/>
            </a:pPr>
            <a:r>
              <a:rPr lang="en-US" sz="1200" b="1" dirty="0" smtClean="0">
                <a:solidFill>
                  <a:schemeClr val="bg2">
                    <a:lumMod val="75000"/>
                  </a:schemeClr>
                </a:solidFill>
                <a:latin typeface="Nunito"/>
                <a:ea typeface="Nunito"/>
                <a:cs typeface="Nunito"/>
                <a:sym typeface="Nunito"/>
              </a:rPr>
              <a:t>mruizc@inacap.cl</a:t>
            </a:r>
            <a:endParaRPr lang="en-US" sz="1200" b="1" dirty="0">
              <a:solidFill>
                <a:schemeClr val="bg2">
                  <a:lumMod val="75000"/>
                </a:schemeClr>
              </a:solidFill>
              <a:latin typeface="Nunito"/>
              <a:ea typeface="Nunito"/>
              <a:cs typeface="Nunito"/>
              <a:sym typeface="Nunito"/>
            </a:endParaRPr>
          </a:p>
          <a:p>
            <a:pPr lvl="0">
              <a:buClr>
                <a:schemeClr val="dk1"/>
              </a:buClr>
              <a:buSzPts val="1800"/>
            </a:pPr>
            <a:endParaRPr lang="en-US" sz="1200" b="1" dirty="0">
              <a:solidFill>
                <a:schemeClr val="bg2">
                  <a:lumMod val="75000"/>
                </a:schemeClr>
              </a:solidFill>
              <a:latin typeface="Nunito"/>
              <a:ea typeface="Nunito"/>
              <a:cs typeface="Nunito"/>
              <a:sym typeface="Nunito"/>
            </a:endParaRPr>
          </a:p>
          <a:p>
            <a:pPr lvl="0">
              <a:buClr>
                <a:schemeClr val="dk1"/>
              </a:buClr>
              <a:buSzPts val="1800"/>
            </a:pPr>
            <a:r>
              <a:rPr lang="en-US" sz="1200" b="1" dirty="0">
                <a:solidFill>
                  <a:schemeClr val="bg2">
                    <a:lumMod val="75000"/>
                  </a:schemeClr>
                </a:solidFill>
                <a:latin typeface="Nunito"/>
                <a:ea typeface="Nunito"/>
                <a:cs typeface="Nunito"/>
                <a:sym typeface="Nunito"/>
              </a:rPr>
              <a:t>cedem@inacap.cl</a:t>
            </a:r>
          </a:p>
          <a:p>
            <a:pPr marL="0" marR="0" lvl="0" indent="0" algn="l" rtl="0">
              <a:lnSpc>
                <a:spcPct val="100000"/>
              </a:lnSpc>
              <a:spcBef>
                <a:spcPts val="0"/>
              </a:spcBef>
              <a:spcAft>
                <a:spcPts val="0"/>
              </a:spcAft>
              <a:buClr>
                <a:schemeClr val="dk1"/>
              </a:buClr>
              <a:buSzPts val="1800"/>
              <a:buFont typeface="Arial"/>
              <a:buNone/>
            </a:pPr>
            <a:endParaRPr lang="en-US" sz="1200" b="1" dirty="0">
              <a:solidFill>
                <a:schemeClr val="bg2">
                  <a:lumMod val="75000"/>
                </a:schemeClr>
              </a:solidFill>
              <a:latin typeface="Nunito"/>
              <a:ea typeface="Nunito"/>
              <a:cs typeface="Nunito"/>
              <a:sym typeface="Nunito"/>
            </a:endParaRPr>
          </a:p>
          <a:p>
            <a:pPr marL="0" marR="0" lvl="0" indent="0" algn="l" rtl="0">
              <a:lnSpc>
                <a:spcPct val="100000"/>
              </a:lnSpc>
              <a:spcBef>
                <a:spcPts val="0"/>
              </a:spcBef>
              <a:spcAft>
                <a:spcPts val="0"/>
              </a:spcAft>
              <a:buClr>
                <a:schemeClr val="dk1"/>
              </a:buClr>
              <a:buSzPts val="1800"/>
              <a:buFont typeface="Arial"/>
              <a:buNone/>
            </a:pPr>
            <a:r>
              <a:rPr lang="en-US" sz="1200" b="1" i="0" u="none" strike="noStrike" cap="none" dirty="0" smtClean="0">
                <a:solidFill>
                  <a:schemeClr val="bg2">
                    <a:lumMod val="75000"/>
                  </a:schemeClr>
                </a:solidFill>
                <a:latin typeface="Nunito"/>
                <a:ea typeface="Nunito"/>
                <a:cs typeface="Nunito"/>
                <a:sym typeface="Nunito"/>
              </a:rPr>
              <a:t>www.inacap.cl/cedem</a:t>
            </a:r>
            <a:endParaRPr sz="1200" b="1" i="0" u="none" strike="noStrike" cap="none" dirty="0">
              <a:solidFill>
                <a:schemeClr val="bg2">
                  <a:lumMod val="75000"/>
                </a:schemeClr>
              </a:solidFill>
              <a:latin typeface="Nunito"/>
              <a:ea typeface="Nunito"/>
              <a:cs typeface="Nunito"/>
              <a:sym typeface="Nunito"/>
            </a:endParaRPr>
          </a:p>
        </p:txBody>
      </p:sp>
      <p:pic>
        <p:nvPicPr>
          <p:cNvPr id="59" name="Google Shape;59;gca75a5d4e5_0_0" descr="Text&#10;&#10;Description automatically generated"/>
          <p:cNvPicPr preferRelativeResize="0"/>
          <p:nvPr/>
        </p:nvPicPr>
        <p:blipFill rotWithShape="1">
          <a:blip r:embed="rId5">
            <a:alphaModFix/>
          </a:blip>
          <a:srcRect/>
          <a:stretch/>
        </p:blipFill>
        <p:spPr>
          <a:xfrm>
            <a:off x="5585247" y="4441227"/>
            <a:ext cx="1242012" cy="332291"/>
          </a:xfrm>
          <a:prstGeom prst="rect">
            <a:avLst/>
          </a:prstGeom>
          <a:noFill/>
          <a:ln>
            <a:noFill/>
          </a:ln>
        </p:spPr>
      </p:pic>
      <p:pic>
        <p:nvPicPr>
          <p:cNvPr id="60" name="Google Shape;60;gca75a5d4e5_0_0"/>
          <p:cNvPicPr preferRelativeResize="0"/>
          <p:nvPr/>
        </p:nvPicPr>
        <p:blipFill rotWithShape="1">
          <a:blip r:embed="rId6">
            <a:alphaModFix/>
          </a:blip>
          <a:srcRect/>
          <a:stretch/>
        </p:blipFill>
        <p:spPr>
          <a:xfrm>
            <a:off x="2078160" y="4429643"/>
            <a:ext cx="1017283" cy="332291"/>
          </a:xfrm>
          <a:prstGeom prst="rect">
            <a:avLst/>
          </a:prstGeom>
          <a:noFill/>
          <a:ln>
            <a:noFill/>
          </a:ln>
        </p:spPr>
      </p:pic>
      <p:pic>
        <p:nvPicPr>
          <p:cNvPr id="61" name="Google Shape;61;gca75a5d4e5_0_0" descr="Logo&#10;&#10;Description automatically generated"/>
          <p:cNvPicPr preferRelativeResize="0"/>
          <p:nvPr/>
        </p:nvPicPr>
        <p:blipFill rotWithShape="1">
          <a:blip r:embed="rId7">
            <a:alphaModFix/>
          </a:blip>
          <a:srcRect/>
          <a:stretch/>
        </p:blipFill>
        <p:spPr>
          <a:xfrm>
            <a:off x="7183528" y="4418415"/>
            <a:ext cx="1468322" cy="354741"/>
          </a:xfrm>
          <a:prstGeom prst="rect">
            <a:avLst/>
          </a:prstGeom>
          <a:noFill/>
          <a:ln>
            <a:noFill/>
          </a:ln>
        </p:spPr>
      </p:pic>
      <p:pic>
        <p:nvPicPr>
          <p:cNvPr id="62" name="Google Shape;62;gca75a5d4e5_0_0" descr="Graphical user interface, text&#10;&#10;Description automatically generated"/>
          <p:cNvPicPr preferRelativeResize="0"/>
          <p:nvPr/>
        </p:nvPicPr>
        <p:blipFill rotWithShape="1">
          <a:blip r:embed="rId8">
            <a:alphaModFix/>
          </a:blip>
          <a:srcRect/>
          <a:stretch/>
        </p:blipFill>
        <p:spPr>
          <a:xfrm>
            <a:off x="3672788" y="4459638"/>
            <a:ext cx="1468324" cy="272290"/>
          </a:xfrm>
          <a:prstGeom prst="rect">
            <a:avLst/>
          </a:prstGeom>
          <a:noFill/>
          <a:ln>
            <a:noFill/>
          </a:ln>
        </p:spPr>
      </p:pic>
      <p:pic>
        <p:nvPicPr>
          <p:cNvPr id="63" name="Google Shape;63;gca75a5d4e5_0_0"/>
          <p:cNvPicPr preferRelativeResize="0"/>
          <p:nvPr/>
        </p:nvPicPr>
        <p:blipFill rotWithShape="1">
          <a:blip r:embed="rId9">
            <a:alphaModFix/>
          </a:blip>
          <a:srcRect/>
          <a:stretch/>
        </p:blipFill>
        <p:spPr>
          <a:xfrm>
            <a:off x="492150" y="4183036"/>
            <a:ext cx="825505" cy="825503"/>
          </a:xfrm>
          <a:prstGeom prst="rect">
            <a:avLst/>
          </a:prstGeom>
          <a:noFill/>
          <a:ln>
            <a:noFill/>
          </a:ln>
        </p:spPr>
      </p:pic>
      <p:pic>
        <p:nvPicPr>
          <p:cNvPr id="64" name="Google Shape;64;gca75a5d4e5_0_0" descr="Text&#10;&#10;Description automatically generated with medium confidence"/>
          <p:cNvPicPr preferRelativeResize="0"/>
          <p:nvPr/>
        </p:nvPicPr>
        <p:blipFill rotWithShape="1">
          <a:blip r:embed="rId10">
            <a:alphaModFix/>
          </a:blip>
          <a:srcRect/>
          <a:stretch/>
        </p:blipFill>
        <p:spPr>
          <a:xfrm>
            <a:off x="6187550" y="286367"/>
            <a:ext cx="1078609" cy="796251"/>
          </a:xfrm>
          <a:prstGeom prst="rect">
            <a:avLst/>
          </a:prstGeom>
          <a:noFill/>
          <a:ln>
            <a:noFill/>
          </a:ln>
        </p:spPr>
      </p:pic>
      <p:pic>
        <p:nvPicPr>
          <p:cNvPr id="65" name="Google Shape;65;gca75a5d4e5_0_0"/>
          <p:cNvPicPr preferRelativeResize="0"/>
          <p:nvPr/>
        </p:nvPicPr>
        <p:blipFill rotWithShape="1">
          <a:blip r:embed="rId11">
            <a:alphaModFix/>
          </a:blip>
          <a:srcRect/>
          <a:stretch/>
        </p:blipFill>
        <p:spPr>
          <a:xfrm>
            <a:off x="7266161" y="179325"/>
            <a:ext cx="1814290" cy="903299"/>
          </a:xfrm>
          <a:prstGeom prst="rect">
            <a:avLst/>
          </a:prstGeom>
          <a:noFill/>
          <a:ln>
            <a:noFill/>
          </a:ln>
        </p:spPr>
      </p:pic>
    </p:spTree>
    <p:extLst>
      <p:ext uri="{BB962C8B-B14F-4D97-AF65-F5344CB8AC3E}">
        <p14:creationId xmlns:p14="http://schemas.microsoft.com/office/powerpoint/2010/main" val="1567904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2"/>
          <p:cNvSpPr txBox="1"/>
          <p:nvPr/>
        </p:nvSpPr>
        <p:spPr>
          <a:xfrm>
            <a:off x="2901550" y="1339901"/>
            <a:ext cx="4230900" cy="57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n-US" sz="3100" b="1" i="0" u="none" strike="noStrike" cap="none" dirty="0" err="1" smtClean="0">
                <a:solidFill>
                  <a:schemeClr val="dk1"/>
                </a:solidFill>
                <a:latin typeface="Montserrat"/>
                <a:ea typeface="Montserrat"/>
                <a:cs typeface="Montserrat"/>
                <a:sym typeface="Montserrat"/>
              </a:rPr>
              <a:t>Objetivo</a:t>
            </a:r>
            <a:endParaRPr sz="3100" b="1" i="0" u="none" strike="noStrike" cap="none" dirty="0">
              <a:solidFill>
                <a:schemeClr val="dk1"/>
              </a:solidFill>
              <a:latin typeface="Montserrat"/>
              <a:ea typeface="Montserrat"/>
              <a:cs typeface="Montserrat"/>
              <a:sym typeface="Montserrat"/>
            </a:endParaRPr>
          </a:p>
        </p:txBody>
      </p:sp>
      <p:sp>
        <p:nvSpPr>
          <p:cNvPr id="71" name="Google Shape;71;p2"/>
          <p:cNvSpPr txBox="1"/>
          <p:nvPr/>
        </p:nvSpPr>
        <p:spPr>
          <a:xfrm>
            <a:off x="2901550" y="2067775"/>
            <a:ext cx="5768100" cy="1943674"/>
          </a:xfrm>
          <a:prstGeom prst="rect">
            <a:avLst/>
          </a:prstGeom>
          <a:noFill/>
          <a:ln>
            <a:noFill/>
          </a:ln>
        </p:spPr>
        <p:txBody>
          <a:bodyPr spcFirstLastPara="1" wrap="square" lIns="91425" tIns="91425" rIns="91425" bIns="91425" anchor="t" anchorCtr="0">
            <a:noAutofit/>
          </a:bodyPr>
          <a:lstStyle/>
          <a:p>
            <a:pPr marL="139700" lvl="0">
              <a:lnSpc>
                <a:spcPct val="115000"/>
              </a:lnSpc>
              <a:buClr>
                <a:schemeClr val="dk1"/>
              </a:buClr>
              <a:buSzPts val="1400"/>
            </a:pPr>
            <a:r>
              <a:rPr lang="es-CL" dirty="0"/>
              <a:t>Conocer las estrategias de acompañamiento para fortalecer el liderazgo directivo y lograr la articulación con la Educación Superior Técnico Profesional.</a:t>
            </a:r>
            <a:endParaRPr sz="1400" b="0" i="0" u="none" strike="noStrike" cap="none" dirty="0">
              <a:solidFill>
                <a:schemeClr val="dk1"/>
              </a:solidFill>
              <a:highlight>
                <a:srgbClr val="FFFFFF"/>
              </a:highlight>
              <a:latin typeface="Nunito"/>
              <a:ea typeface="Nunito"/>
              <a:cs typeface="Nunito"/>
              <a:sym typeface="Nunito"/>
            </a:endParaRPr>
          </a:p>
        </p:txBody>
      </p:sp>
      <p:sp>
        <p:nvSpPr>
          <p:cNvPr id="72" name="Google Shape;72;p2"/>
          <p:cNvSpPr/>
          <p:nvPr/>
        </p:nvSpPr>
        <p:spPr>
          <a:xfrm rot="10800000">
            <a:off x="1225796" y="2238010"/>
            <a:ext cx="813300" cy="1501200"/>
          </a:xfrm>
          <a:prstGeom prst="rect">
            <a:avLst/>
          </a:prstGeom>
          <a:noFill/>
          <a:ln w="19050" cap="flat" cmpd="sng">
            <a:solidFill>
              <a:srgbClr val="FEDD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3" name="Google Shape;73;p2"/>
          <p:cNvPicPr preferRelativeResize="0"/>
          <p:nvPr/>
        </p:nvPicPr>
        <p:blipFill rotWithShape="1">
          <a:blip r:embed="rId3">
            <a:alphaModFix/>
          </a:blip>
          <a:srcRect/>
          <a:stretch/>
        </p:blipFill>
        <p:spPr>
          <a:xfrm>
            <a:off x="489150" y="1132856"/>
            <a:ext cx="1370126" cy="1943674"/>
          </a:xfrm>
          <a:prstGeom prst="rect">
            <a:avLst/>
          </a:prstGeom>
          <a:noFill/>
          <a:ln>
            <a:noFill/>
          </a:ln>
        </p:spPr>
      </p:pic>
      <p:pic>
        <p:nvPicPr>
          <p:cNvPr id="74" name="Google Shape;74;p2"/>
          <p:cNvPicPr preferRelativeResize="0"/>
          <p:nvPr/>
        </p:nvPicPr>
        <p:blipFill rotWithShape="1">
          <a:blip r:embed="rId4">
            <a:alphaModFix/>
          </a:blip>
          <a:srcRect r="9115"/>
          <a:stretch/>
        </p:blipFill>
        <p:spPr>
          <a:xfrm rot="10800000">
            <a:off x="0" y="958898"/>
            <a:ext cx="1418425" cy="3232527"/>
          </a:xfrm>
          <a:prstGeom prst="rect">
            <a:avLst/>
          </a:prstGeom>
          <a:noFill/>
          <a:ln>
            <a:noFill/>
          </a:ln>
        </p:spPr>
      </p:pic>
      <p:pic>
        <p:nvPicPr>
          <p:cNvPr id="75" name="Google Shape;75;p2"/>
          <p:cNvPicPr preferRelativeResize="0"/>
          <p:nvPr/>
        </p:nvPicPr>
        <p:blipFill rotWithShape="1">
          <a:blip r:embed="rId5">
            <a:alphaModFix/>
          </a:blip>
          <a:srcRect/>
          <a:stretch/>
        </p:blipFill>
        <p:spPr>
          <a:xfrm>
            <a:off x="7682343" y="216275"/>
            <a:ext cx="1241908" cy="508375"/>
          </a:xfrm>
          <a:prstGeom prst="rect">
            <a:avLst/>
          </a:prstGeom>
          <a:noFill/>
          <a:ln>
            <a:noFill/>
          </a:ln>
        </p:spPr>
      </p:pic>
      <p:pic>
        <p:nvPicPr>
          <p:cNvPr id="9" name="Imagen 8" descr="C:\Users\mruizc\Downloads\LOGO_CENTRO-DESARROLLO-EDUCACION-MEDIA_2018.png"/>
          <p:cNvPicPr/>
          <p:nvPr/>
        </p:nvPicPr>
        <p:blipFill rotWithShape="1">
          <a:blip r:embed="rId6">
            <a:extLst>
              <a:ext uri="{28A0092B-C50C-407E-A947-70E740481C1C}">
                <a14:useLocalDpi xmlns:a14="http://schemas.microsoft.com/office/drawing/2010/main" val="0"/>
              </a:ext>
            </a:extLst>
          </a:blip>
          <a:srcRect l="25150" t="40690" r="26078" b="40258"/>
          <a:stretch/>
        </p:blipFill>
        <p:spPr bwMode="auto">
          <a:xfrm>
            <a:off x="105522" y="73300"/>
            <a:ext cx="1933575" cy="396875"/>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11" name="Marcador de posición de imagen 3"/>
          <p:cNvPicPr>
            <a:picLocks noChangeAspect="1"/>
          </p:cNvPicPr>
          <p:nvPr/>
        </p:nvPicPr>
        <p:blipFill>
          <a:blip r:embed="rId3">
            <a:extLst>
              <a:ext uri="{28A0092B-C50C-407E-A947-70E740481C1C}">
                <a14:useLocalDpi xmlns:a14="http://schemas.microsoft.com/office/drawing/2010/main" val="0"/>
              </a:ext>
            </a:extLst>
          </a:blip>
          <a:srcRect l="76" r="76"/>
          <a:stretch>
            <a:fillRect/>
          </a:stretch>
        </p:blipFill>
        <p:spPr>
          <a:xfrm>
            <a:off x="0" y="775411"/>
            <a:ext cx="2921000" cy="4368089"/>
          </a:xfrm>
          <a:prstGeom prst="rect">
            <a:avLst/>
          </a:prstGeom>
        </p:spPr>
      </p:pic>
      <p:sp>
        <p:nvSpPr>
          <p:cNvPr id="252" name="Google Shape;252;gea06b27442_0_12"/>
          <p:cNvSpPr txBox="1"/>
          <p:nvPr/>
        </p:nvSpPr>
        <p:spPr>
          <a:xfrm>
            <a:off x="150195" y="193434"/>
            <a:ext cx="5400000" cy="615523"/>
          </a:xfrm>
          <a:prstGeom prst="rect">
            <a:avLst/>
          </a:prstGeom>
          <a:solidFill>
            <a:srgbClr val="EC7157"/>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smtClean="0">
                <a:solidFill>
                  <a:schemeClr val="lt1"/>
                </a:solidFill>
                <a:latin typeface="Montserrat"/>
                <a:ea typeface="Montserrat"/>
                <a:cs typeface="Montserrat"/>
                <a:sym typeface="Montserrat"/>
              </a:rPr>
              <a:t>Centro de </a:t>
            </a:r>
            <a:r>
              <a:rPr lang="en-US" b="1" dirty="0" err="1" smtClean="0">
                <a:solidFill>
                  <a:schemeClr val="lt1"/>
                </a:solidFill>
                <a:latin typeface="Montserrat"/>
                <a:ea typeface="Montserrat"/>
                <a:cs typeface="Montserrat"/>
                <a:sym typeface="Montserrat"/>
              </a:rPr>
              <a:t>Desarrollo</a:t>
            </a:r>
            <a:r>
              <a:rPr lang="en-US" b="1" dirty="0" smtClean="0">
                <a:solidFill>
                  <a:schemeClr val="lt1"/>
                </a:solidFill>
                <a:latin typeface="Montserrat"/>
                <a:ea typeface="Montserrat"/>
                <a:cs typeface="Montserrat"/>
                <a:sym typeface="Montserrat"/>
              </a:rPr>
              <a:t> para la </a:t>
            </a:r>
            <a:r>
              <a:rPr lang="en-US" b="1" dirty="0" err="1" smtClean="0">
                <a:solidFill>
                  <a:schemeClr val="lt1"/>
                </a:solidFill>
                <a:latin typeface="Montserrat"/>
                <a:ea typeface="Montserrat"/>
                <a:cs typeface="Montserrat"/>
                <a:sym typeface="Montserrat"/>
              </a:rPr>
              <a:t>Educación</a:t>
            </a:r>
            <a:r>
              <a:rPr lang="en-US" b="1" dirty="0" smtClean="0">
                <a:solidFill>
                  <a:schemeClr val="lt1"/>
                </a:solidFill>
                <a:latin typeface="Montserrat"/>
                <a:ea typeface="Montserrat"/>
                <a:cs typeface="Montserrat"/>
                <a:sym typeface="Montserrat"/>
              </a:rPr>
              <a:t> Media</a:t>
            </a:r>
          </a:p>
          <a:p>
            <a:pPr marL="0" lvl="0" indent="0" algn="l" rtl="0">
              <a:spcBef>
                <a:spcPts val="0"/>
              </a:spcBef>
              <a:spcAft>
                <a:spcPts val="0"/>
              </a:spcAft>
              <a:buNone/>
            </a:pPr>
            <a:r>
              <a:rPr lang="en-US" b="1" dirty="0" err="1" smtClean="0">
                <a:solidFill>
                  <a:schemeClr val="lt1"/>
                </a:solidFill>
                <a:latin typeface="Montserrat"/>
                <a:ea typeface="Montserrat"/>
                <a:cs typeface="Montserrat"/>
                <a:sym typeface="Montserrat"/>
              </a:rPr>
              <a:t>INACAP</a:t>
            </a:r>
            <a:endParaRPr b="1" dirty="0">
              <a:solidFill>
                <a:schemeClr val="lt1"/>
              </a:solidFill>
              <a:latin typeface="Montserrat"/>
              <a:ea typeface="Montserrat"/>
              <a:cs typeface="Montserrat"/>
              <a:sym typeface="Montserrat"/>
            </a:endParaRPr>
          </a:p>
        </p:txBody>
      </p:sp>
      <p:pic>
        <p:nvPicPr>
          <p:cNvPr id="253" name="Google Shape;253;gea06b27442_0_12"/>
          <p:cNvPicPr preferRelativeResize="0"/>
          <p:nvPr/>
        </p:nvPicPr>
        <p:blipFill rotWithShape="1">
          <a:blip r:embed="rId4">
            <a:alphaModFix/>
          </a:blip>
          <a:srcRect/>
          <a:stretch/>
        </p:blipFill>
        <p:spPr>
          <a:xfrm>
            <a:off x="7682343" y="216275"/>
            <a:ext cx="1241908" cy="508375"/>
          </a:xfrm>
          <a:prstGeom prst="rect">
            <a:avLst/>
          </a:prstGeom>
          <a:noFill/>
          <a:ln>
            <a:noFill/>
          </a:ln>
        </p:spPr>
      </p:pic>
      <p:pic>
        <p:nvPicPr>
          <p:cNvPr id="19" name="Imagen 18" descr="C:\Users\mruizc\Downloads\LOGO_CENTRO-DESARROLLO-EDUCACION-MEDIA_2018.png"/>
          <p:cNvPicPr/>
          <p:nvPr/>
        </p:nvPicPr>
        <p:blipFill rotWithShape="1">
          <a:blip r:embed="rId5">
            <a:extLst>
              <a:ext uri="{28A0092B-C50C-407E-A947-70E740481C1C}">
                <a14:useLocalDpi xmlns:a14="http://schemas.microsoft.com/office/drawing/2010/main" val="0"/>
              </a:ext>
            </a:extLst>
          </a:blip>
          <a:srcRect l="25150" t="40690" r="26078" b="40258"/>
          <a:stretch/>
        </p:blipFill>
        <p:spPr bwMode="auto">
          <a:xfrm>
            <a:off x="5635690" y="272024"/>
            <a:ext cx="1933575" cy="396875"/>
          </a:xfrm>
          <a:prstGeom prst="rect">
            <a:avLst/>
          </a:prstGeom>
          <a:noFill/>
          <a:ln>
            <a:noFill/>
          </a:ln>
          <a:extLst>
            <a:ext uri="{53640926-AAD7-44D8-BBD7-CCE9431645EC}">
              <a14:shadowObscured xmlns:a14="http://schemas.microsoft.com/office/drawing/2010/main"/>
            </a:ext>
          </a:extLst>
        </p:spPr>
      </p:pic>
      <p:sp>
        <p:nvSpPr>
          <p:cNvPr id="12" name="Lorem ipsum dolor sit amet, consectetur adipiscing elit. Quisque a tristique dui, at elementum neque. In mi est, auctor ac efficitur sed, tincidunt in nisl. Ut et cursus purus. Nunc quis ligula sed nibh pharetra dapibus. Quisque finibus aliquam erat, non lacinia diam commodo at. Proin faucibus tellus eros, at euismod justo dignissim at. Ut sapien nisl, egestas eget elit vitae, scelerisque dignissim mi."/>
          <p:cNvSpPr txBox="1">
            <a:spLocks/>
          </p:cNvSpPr>
          <p:nvPr/>
        </p:nvSpPr>
        <p:spPr>
          <a:xfrm>
            <a:off x="3242198" y="941647"/>
            <a:ext cx="5774802" cy="17761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CL" sz="1000" dirty="0" smtClean="0">
                <a:solidFill>
                  <a:schemeClr val="tx1">
                    <a:lumMod val="75000"/>
                  </a:schemeClr>
                </a:solidFill>
              </a:rPr>
              <a:t>El Plan de Vinculación con la Educación Media, tiene como propósito </a:t>
            </a:r>
            <a:r>
              <a:rPr lang="es-CL" sz="1000" b="1" dirty="0" smtClean="0">
                <a:solidFill>
                  <a:schemeClr val="tx1">
                    <a:lumMod val="75000"/>
                  </a:schemeClr>
                </a:solidFill>
                <a:latin typeface="+mj-lt"/>
              </a:rPr>
              <a:t>ampliar las posibilidades de </a:t>
            </a:r>
            <a:r>
              <a:rPr lang="es-CL" sz="1000" b="1" dirty="0" smtClean="0">
                <a:solidFill>
                  <a:srgbClr val="C00000"/>
                </a:solidFill>
                <a:latin typeface="+mj-lt"/>
              </a:rPr>
              <a:t>trayectorias educativas exitosas</a:t>
            </a:r>
            <a:r>
              <a:rPr lang="es-CL" sz="1000" dirty="0" smtClean="0">
                <a:solidFill>
                  <a:srgbClr val="C00000"/>
                </a:solidFill>
              </a:rPr>
              <a:t> </a:t>
            </a:r>
            <a:r>
              <a:rPr lang="es-CL" sz="1000" dirty="0" smtClean="0">
                <a:solidFill>
                  <a:schemeClr val="tx1">
                    <a:lumMod val="75000"/>
                  </a:schemeClr>
                </a:solidFill>
              </a:rPr>
              <a:t>en los alumnos de enseñanza media, contribuyendo en la </a:t>
            </a:r>
            <a:r>
              <a:rPr lang="es-CL" sz="1000" b="1" dirty="0" smtClean="0">
                <a:solidFill>
                  <a:schemeClr val="tx1">
                    <a:lumMod val="75000"/>
                  </a:schemeClr>
                </a:solidFill>
                <a:latin typeface="+mj-lt"/>
              </a:rPr>
              <a:t>mejora de sus </a:t>
            </a:r>
            <a:r>
              <a:rPr lang="es-CL" sz="1000" b="1" dirty="0" smtClean="0">
                <a:solidFill>
                  <a:srgbClr val="C00000"/>
                </a:solidFill>
                <a:latin typeface="+mj-lt"/>
              </a:rPr>
              <a:t>procesos formativos</a:t>
            </a:r>
            <a:r>
              <a:rPr lang="es-CL" sz="1000" b="1" dirty="0" smtClean="0">
                <a:solidFill>
                  <a:schemeClr val="tx1">
                    <a:lumMod val="75000"/>
                  </a:schemeClr>
                </a:solidFill>
                <a:latin typeface="+mj-lt"/>
              </a:rPr>
              <a:t>, </a:t>
            </a:r>
            <a:r>
              <a:rPr lang="es-CL" sz="1000" dirty="0" smtClean="0">
                <a:solidFill>
                  <a:schemeClr val="tx1">
                    <a:lumMod val="75000"/>
                  </a:schemeClr>
                </a:solidFill>
              </a:rPr>
              <a:t>a través de acciones orientadas a lograr un </a:t>
            </a:r>
            <a:r>
              <a:rPr lang="es-CL" sz="1000" b="1" dirty="0" smtClean="0">
                <a:solidFill>
                  <a:schemeClr val="tx1">
                    <a:lumMod val="75000"/>
                  </a:schemeClr>
                </a:solidFill>
                <a:latin typeface="+mj-lt"/>
              </a:rPr>
              <a:t>adecuado </a:t>
            </a:r>
            <a:r>
              <a:rPr lang="es-CL" sz="1000" b="1" dirty="0" smtClean="0">
                <a:solidFill>
                  <a:srgbClr val="C00000"/>
                </a:solidFill>
                <a:latin typeface="+mj-lt"/>
              </a:rPr>
              <a:t>desarrollo personal</a:t>
            </a:r>
            <a:r>
              <a:rPr lang="es-CL" sz="1000" b="1" dirty="0" smtClean="0">
                <a:solidFill>
                  <a:schemeClr val="tx1">
                    <a:lumMod val="75000"/>
                  </a:schemeClr>
                </a:solidFill>
                <a:latin typeface="+mj-lt"/>
              </a:rPr>
              <a:t>.  </a:t>
            </a:r>
          </a:p>
          <a:p>
            <a:pPr algn="just"/>
            <a:endParaRPr lang="es-CL" sz="1000" dirty="0" smtClean="0">
              <a:solidFill>
                <a:schemeClr val="tx1">
                  <a:lumMod val="75000"/>
                </a:schemeClr>
              </a:solidFill>
            </a:endParaRPr>
          </a:p>
          <a:p>
            <a:pPr algn="just"/>
            <a:r>
              <a:rPr lang="es-CL" sz="1000" dirty="0" smtClean="0">
                <a:solidFill>
                  <a:schemeClr val="tx1">
                    <a:lumMod val="75000"/>
                  </a:schemeClr>
                </a:solidFill>
              </a:rPr>
              <a:t>Para lograrlo, desarrollamos actividades centradas en la </a:t>
            </a:r>
            <a:r>
              <a:rPr lang="es-CL" sz="1000" b="1" dirty="0" smtClean="0">
                <a:solidFill>
                  <a:schemeClr val="tx1">
                    <a:lumMod val="75000"/>
                  </a:schemeClr>
                </a:solidFill>
                <a:latin typeface="+mj-lt"/>
              </a:rPr>
              <a:t>formación y actualización continua de estudiantes y profesionales de la educación</a:t>
            </a:r>
            <a:r>
              <a:rPr lang="es-CL" sz="1000" dirty="0" smtClean="0">
                <a:solidFill>
                  <a:schemeClr val="tx1">
                    <a:lumMod val="75000"/>
                  </a:schemeClr>
                </a:solidFill>
              </a:rPr>
              <a:t>, asegurando impacto nacional con acciones pertinentes a la realidad local y estableciendo vínculos estratégicos con agentes claves de la comunidad educativa.</a:t>
            </a:r>
            <a:endParaRPr lang="es-CL" sz="1000" dirty="0">
              <a:solidFill>
                <a:schemeClr val="tx1">
                  <a:lumMod val="75000"/>
                </a:schemeClr>
              </a:solidFill>
            </a:endParaRPr>
          </a:p>
        </p:txBody>
      </p:sp>
      <p:sp>
        <p:nvSpPr>
          <p:cNvPr id="13" name="Lorem ipsum dolor sit amet, consectetur adipiscing elit. Quisque a tristique dui, at elementum neque. In mi est, auctor ac efficitur sed, tincidunt in nisl. Ut et cursus purus. Nunc quis ligula sed nibh pharetra dapibus. Quisque finibus aliquam erat, non lacinia diam commodo at. Proin faucibus tellus eros, at euismod justo dignissim at. Ut sapien nisl, egestas eget elit vitae, scelerisque dignissim mi."/>
          <p:cNvSpPr txBox="1">
            <a:spLocks/>
          </p:cNvSpPr>
          <p:nvPr/>
        </p:nvSpPr>
        <p:spPr>
          <a:xfrm>
            <a:off x="3242198" y="2990548"/>
            <a:ext cx="5774802" cy="17761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lgn="just">
              <a:buFont typeface="Arial" panose="020B0604020202020204" pitchFamily="34" charset="0"/>
              <a:buChar char="•"/>
            </a:pPr>
            <a:r>
              <a:rPr lang="es-ES" sz="1050" dirty="0" smtClean="0">
                <a:solidFill>
                  <a:schemeClr val="tx1">
                    <a:lumMod val="75000"/>
                  </a:schemeClr>
                </a:solidFill>
              </a:rPr>
              <a:t>17 programas para ser desarrollados durante el 2020</a:t>
            </a:r>
          </a:p>
          <a:p>
            <a:pPr marL="171450" indent="-171450" algn="just">
              <a:buFont typeface="Arial" panose="020B0604020202020204" pitchFamily="34" charset="0"/>
              <a:buChar char="•"/>
            </a:pPr>
            <a:endParaRPr lang="es-ES" sz="1050" dirty="0">
              <a:solidFill>
                <a:schemeClr val="tx1">
                  <a:lumMod val="75000"/>
                </a:schemeClr>
              </a:solidFill>
            </a:endParaRPr>
          </a:p>
          <a:p>
            <a:pPr marL="171450" indent="-171450" algn="just">
              <a:buFont typeface="Arial" panose="020B0604020202020204" pitchFamily="34" charset="0"/>
              <a:buChar char="•"/>
            </a:pPr>
            <a:r>
              <a:rPr lang="es-ES" sz="1050" dirty="0" smtClean="0">
                <a:solidFill>
                  <a:schemeClr val="tx1">
                    <a:lumMod val="75000"/>
                  </a:schemeClr>
                </a:solidFill>
              </a:rPr>
              <a:t>Oferta de Programas online, presenciales y mixtos</a:t>
            </a:r>
          </a:p>
          <a:p>
            <a:pPr marL="171450" indent="-171450" algn="just">
              <a:buFont typeface="Arial" panose="020B0604020202020204" pitchFamily="34" charset="0"/>
              <a:buChar char="•"/>
            </a:pPr>
            <a:endParaRPr lang="es-ES" sz="1050" dirty="0">
              <a:solidFill>
                <a:schemeClr val="tx1">
                  <a:lumMod val="75000"/>
                </a:schemeClr>
              </a:solidFill>
            </a:endParaRPr>
          </a:p>
          <a:p>
            <a:pPr marL="171450" indent="-171450" algn="just">
              <a:buFont typeface="Arial" panose="020B0604020202020204" pitchFamily="34" charset="0"/>
              <a:buChar char="•"/>
            </a:pPr>
            <a:r>
              <a:rPr lang="es-ES" sz="1050" dirty="0" smtClean="0">
                <a:solidFill>
                  <a:schemeClr val="tx1">
                    <a:lumMod val="75000"/>
                  </a:schemeClr>
                </a:solidFill>
              </a:rPr>
              <a:t>Todos los programas no tienen costo para los participantes</a:t>
            </a:r>
          </a:p>
          <a:p>
            <a:pPr marL="171450" indent="-171450" algn="just">
              <a:buFont typeface="Arial" panose="020B0604020202020204" pitchFamily="34" charset="0"/>
              <a:buChar char="•"/>
            </a:pPr>
            <a:endParaRPr lang="es-ES" sz="1050" dirty="0">
              <a:solidFill>
                <a:schemeClr val="tx1">
                  <a:lumMod val="75000"/>
                </a:schemeClr>
              </a:solidFill>
            </a:endParaRPr>
          </a:p>
          <a:p>
            <a:pPr marL="171450" indent="-171450" algn="just">
              <a:buFont typeface="Arial" panose="020B0604020202020204" pitchFamily="34" charset="0"/>
              <a:buChar char="•"/>
            </a:pPr>
            <a:r>
              <a:rPr lang="es-ES" sz="1050" dirty="0" smtClean="0">
                <a:solidFill>
                  <a:schemeClr val="tx1">
                    <a:lumMod val="75000"/>
                  </a:schemeClr>
                </a:solidFill>
              </a:rPr>
              <a:t>Orientados a Alumnos, docentes y directivos</a:t>
            </a:r>
          </a:p>
          <a:p>
            <a:pPr marL="171450" indent="-171450" algn="just">
              <a:buFont typeface="Arial" panose="020B0604020202020204" pitchFamily="34" charset="0"/>
              <a:buChar char="•"/>
            </a:pPr>
            <a:endParaRPr lang="es-CL" sz="1050" dirty="0">
              <a:solidFill>
                <a:schemeClr val="tx1">
                  <a:lumMod val="75000"/>
                </a:schemeClr>
              </a:solidFill>
            </a:endParaRPr>
          </a:p>
        </p:txBody>
      </p:sp>
    </p:spTree>
    <p:extLst>
      <p:ext uri="{BB962C8B-B14F-4D97-AF65-F5344CB8AC3E}">
        <p14:creationId xmlns:p14="http://schemas.microsoft.com/office/powerpoint/2010/main" val="1210561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ea06b27442_0_12"/>
          <p:cNvSpPr txBox="1"/>
          <p:nvPr/>
        </p:nvSpPr>
        <p:spPr>
          <a:xfrm>
            <a:off x="150195" y="193434"/>
            <a:ext cx="5400000" cy="400079"/>
          </a:xfrm>
          <a:prstGeom prst="rect">
            <a:avLst/>
          </a:prstGeom>
          <a:solidFill>
            <a:srgbClr val="EC7157"/>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err="1" smtClean="0">
                <a:solidFill>
                  <a:schemeClr val="lt1"/>
                </a:solidFill>
                <a:latin typeface="Montserrat"/>
                <a:ea typeface="Montserrat"/>
                <a:cs typeface="Montserrat"/>
                <a:sym typeface="Montserrat"/>
              </a:rPr>
              <a:t>Línea</a:t>
            </a:r>
            <a:r>
              <a:rPr lang="en-US" b="1" dirty="0" smtClean="0">
                <a:solidFill>
                  <a:schemeClr val="lt1"/>
                </a:solidFill>
                <a:latin typeface="Montserrat"/>
                <a:ea typeface="Montserrat"/>
                <a:cs typeface="Montserrat"/>
                <a:sym typeface="Montserrat"/>
              </a:rPr>
              <a:t> de </a:t>
            </a:r>
            <a:r>
              <a:rPr lang="en-US" b="1" dirty="0" err="1" smtClean="0">
                <a:solidFill>
                  <a:schemeClr val="lt1"/>
                </a:solidFill>
                <a:latin typeface="Montserrat"/>
                <a:ea typeface="Montserrat"/>
                <a:cs typeface="Montserrat"/>
                <a:sym typeface="Montserrat"/>
              </a:rPr>
              <a:t>Articulación</a:t>
            </a:r>
            <a:r>
              <a:rPr lang="en-US" b="1" dirty="0" smtClean="0">
                <a:solidFill>
                  <a:schemeClr val="lt1"/>
                </a:solidFill>
                <a:latin typeface="Montserrat"/>
                <a:ea typeface="Montserrat"/>
                <a:cs typeface="Montserrat"/>
                <a:sym typeface="Montserrat"/>
              </a:rPr>
              <a:t> entre la </a:t>
            </a:r>
            <a:r>
              <a:rPr lang="en-US" b="1" dirty="0" err="1" smtClean="0">
                <a:solidFill>
                  <a:schemeClr val="lt1"/>
                </a:solidFill>
                <a:latin typeface="Montserrat"/>
                <a:ea typeface="Montserrat"/>
                <a:cs typeface="Montserrat"/>
                <a:sym typeface="Montserrat"/>
              </a:rPr>
              <a:t>EMTP</a:t>
            </a:r>
            <a:r>
              <a:rPr lang="en-US" b="1" dirty="0" smtClean="0">
                <a:solidFill>
                  <a:schemeClr val="lt1"/>
                </a:solidFill>
                <a:latin typeface="Montserrat"/>
                <a:ea typeface="Montserrat"/>
                <a:cs typeface="Montserrat"/>
                <a:sym typeface="Montserrat"/>
              </a:rPr>
              <a:t> y la Ed. Superior</a:t>
            </a:r>
          </a:p>
        </p:txBody>
      </p:sp>
      <p:pic>
        <p:nvPicPr>
          <p:cNvPr id="253" name="Google Shape;253;gea06b27442_0_12"/>
          <p:cNvPicPr preferRelativeResize="0"/>
          <p:nvPr/>
        </p:nvPicPr>
        <p:blipFill rotWithShape="1">
          <a:blip r:embed="rId3">
            <a:alphaModFix/>
          </a:blip>
          <a:srcRect/>
          <a:stretch/>
        </p:blipFill>
        <p:spPr>
          <a:xfrm>
            <a:off x="7682343" y="216275"/>
            <a:ext cx="1241908" cy="508375"/>
          </a:xfrm>
          <a:prstGeom prst="rect">
            <a:avLst/>
          </a:prstGeom>
          <a:noFill/>
          <a:ln>
            <a:noFill/>
          </a:ln>
        </p:spPr>
      </p:pic>
      <p:sp>
        <p:nvSpPr>
          <p:cNvPr id="5" name="Google Shape;211;p1"/>
          <p:cNvSpPr txBox="1"/>
          <p:nvPr/>
        </p:nvSpPr>
        <p:spPr>
          <a:xfrm>
            <a:off x="1153556" y="1503602"/>
            <a:ext cx="2523610" cy="35391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ES" sz="1100" b="1" i="0" u="none" strike="noStrike" cap="none" dirty="0" smtClean="0">
                <a:solidFill>
                  <a:srgbClr val="000000"/>
                </a:solidFill>
                <a:latin typeface="Nunito"/>
                <a:ea typeface="Nunito"/>
                <a:cs typeface="Nunito"/>
                <a:sym typeface="Nunito"/>
              </a:rPr>
              <a:t>Asesoría a Equipos Directivos</a:t>
            </a:r>
            <a:endParaRPr sz="1100" b="1" i="0" u="none" strike="noStrike" cap="none" dirty="0">
              <a:solidFill>
                <a:srgbClr val="000000"/>
              </a:solidFill>
              <a:latin typeface="Nunito"/>
              <a:ea typeface="Nunito"/>
              <a:cs typeface="Nunito"/>
              <a:sym typeface="Nunito"/>
            </a:endParaRPr>
          </a:p>
        </p:txBody>
      </p:sp>
      <p:pic>
        <p:nvPicPr>
          <p:cNvPr id="8" name="Google Shape;336;p39"/>
          <p:cNvPicPr preferRelativeResize="0">
            <a:picLocks noChangeAspect="1"/>
          </p:cNvPicPr>
          <p:nvPr/>
        </p:nvPicPr>
        <p:blipFill>
          <a:blip r:embed="rId4">
            <a:alphaModFix/>
          </a:blip>
          <a:stretch>
            <a:fillRect/>
          </a:stretch>
        </p:blipFill>
        <p:spPr>
          <a:xfrm>
            <a:off x="976790" y="1491256"/>
            <a:ext cx="176766" cy="360000"/>
          </a:xfrm>
          <a:prstGeom prst="rect">
            <a:avLst/>
          </a:prstGeom>
          <a:noFill/>
          <a:ln>
            <a:noFill/>
          </a:ln>
        </p:spPr>
      </p:pic>
      <p:pic>
        <p:nvPicPr>
          <p:cNvPr id="19" name="Imagen 18" descr="C:\Users\mruizc\Downloads\LOGO_CENTRO-DESARROLLO-EDUCACION-MEDIA_2018.png"/>
          <p:cNvPicPr/>
          <p:nvPr/>
        </p:nvPicPr>
        <p:blipFill rotWithShape="1">
          <a:blip r:embed="rId5">
            <a:extLst>
              <a:ext uri="{28A0092B-C50C-407E-A947-70E740481C1C}">
                <a14:useLocalDpi xmlns:a14="http://schemas.microsoft.com/office/drawing/2010/main" val="0"/>
              </a:ext>
            </a:extLst>
          </a:blip>
          <a:srcRect l="25150" t="40690" r="26078" b="40258"/>
          <a:stretch/>
        </p:blipFill>
        <p:spPr bwMode="auto">
          <a:xfrm>
            <a:off x="5635690" y="272024"/>
            <a:ext cx="1933575" cy="396875"/>
          </a:xfrm>
          <a:prstGeom prst="rect">
            <a:avLst/>
          </a:prstGeom>
          <a:noFill/>
          <a:ln>
            <a:noFill/>
          </a:ln>
          <a:extLst>
            <a:ext uri="{53640926-AAD7-44D8-BBD7-CCE9431645EC}">
              <a14:shadowObscured xmlns:a14="http://schemas.microsoft.com/office/drawing/2010/main"/>
            </a:ext>
          </a:extLst>
        </p:spPr>
      </p:pic>
      <p:sp>
        <p:nvSpPr>
          <p:cNvPr id="15" name="Google Shape;211;p1"/>
          <p:cNvSpPr txBox="1"/>
          <p:nvPr/>
        </p:nvSpPr>
        <p:spPr>
          <a:xfrm>
            <a:off x="5648390" y="1412768"/>
            <a:ext cx="2645530" cy="52319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ES" sz="1100" b="1" i="0" u="none" strike="noStrike" cap="none" dirty="0" smtClean="0">
                <a:solidFill>
                  <a:srgbClr val="000000"/>
                </a:solidFill>
                <a:latin typeface="Nunito"/>
                <a:ea typeface="Nunito"/>
                <a:cs typeface="Nunito"/>
                <a:sym typeface="Nunito"/>
              </a:rPr>
              <a:t>Formación en Alternancia entre la EMTP y la Educación Superior</a:t>
            </a:r>
            <a:endParaRPr sz="1100" b="1" i="0" u="none" strike="noStrike" cap="none" dirty="0">
              <a:solidFill>
                <a:srgbClr val="000000"/>
              </a:solidFill>
              <a:latin typeface="Nunito"/>
              <a:ea typeface="Nunito"/>
              <a:cs typeface="Nunito"/>
              <a:sym typeface="Nunito"/>
            </a:endParaRPr>
          </a:p>
        </p:txBody>
      </p:sp>
      <p:pic>
        <p:nvPicPr>
          <p:cNvPr id="16" name="Google Shape;336;p39"/>
          <p:cNvPicPr preferRelativeResize="0">
            <a:picLocks noChangeAspect="1"/>
          </p:cNvPicPr>
          <p:nvPr/>
        </p:nvPicPr>
        <p:blipFill>
          <a:blip r:embed="rId4">
            <a:alphaModFix/>
          </a:blip>
          <a:stretch>
            <a:fillRect/>
          </a:stretch>
        </p:blipFill>
        <p:spPr>
          <a:xfrm>
            <a:off x="5471624" y="1494363"/>
            <a:ext cx="176766" cy="360000"/>
          </a:xfrm>
          <a:prstGeom prst="rect">
            <a:avLst/>
          </a:prstGeom>
          <a:noFill/>
          <a:ln>
            <a:noFill/>
          </a:ln>
        </p:spPr>
      </p:pic>
      <p:sp>
        <p:nvSpPr>
          <p:cNvPr id="3" name="Rectángulo 2"/>
          <p:cNvSpPr/>
          <p:nvPr/>
        </p:nvSpPr>
        <p:spPr>
          <a:xfrm>
            <a:off x="684182" y="2089064"/>
            <a:ext cx="2785872" cy="2397451"/>
          </a:xfrm>
          <a:prstGeom prst="rect">
            <a:avLst/>
          </a:prstGeom>
        </p:spPr>
        <p:txBody>
          <a:bodyPr wrap="square">
            <a:spAutoFit/>
          </a:bodyPr>
          <a:lstStyle/>
          <a:p>
            <a:pPr lvl="0" algn="just">
              <a:lnSpc>
                <a:spcPct val="107000"/>
              </a:lnSpc>
              <a:buClr>
                <a:schemeClr val="dk1"/>
              </a:buClr>
              <a:buSzPts val="1100"/>
            </a:pPr>
            <a:r>
              <a:rPr lang="es-ES" dirty="0">
                <a:solidFill>
                  <a:schemeClr val="dk1"/>
                </a:solidFill>
                <a:latin typeface="Nunito"/>
                <a:ea typeface="Nunito"/>
                <a:cs typeface="Nunito"/>
                <a:sym typeface="Nunito"/>
              </a:rPr>
              <a:t>Evaluar y acompañar a equipos de Gestión Directiva en </a:t>
            </a:r>
            <a:r>
              <a:rPr lang="es-ES" dirty="0" smtClean="0">
                <a:solidFill>
                  <a:schemeClr val="dk1"/>
                </a:solidFill>
                <a:latin typeface="Nunito"/>
                <a:ea typeface="Nunito"/>
                <a:cs typeface="Nunito"/>
                <a:sym typeface="Nunito"/>
              </a:rPr>
              <a:t>15 establecimientos</a:t>
            </a:r>
            <a:r>
              <a:rPr lang="es-ES" dirty="0">
                <a:solidFill>
                  <a:schemeClr val="dk1"/>
                </a:solidFill>
                <a:latin typeface="Nunito"/>
                <a:ea typeface="Nunito"/>
                <a:cs typeface="Nunito"/>
                <a:sym typeface="Nunito"/>
              </a:rPr>
              <a:t>, con tareas y programas de mejora que permita a los alumnos de cuarto medio técnico profesional mejorar sus condiciones de egreso y por lo tanto articular de manera efectiva con la Educación Superior Técnica. </a:t>
            </a:r>
          </a:p>
        </p:txBody>
      </p:sp>
      <p:sp>
        <p:nvSpPr>
          <p:cNvPr id="22" name="Google Shape;214;p1"/>
          <p:cNvSpPr txBox="1"/>
          <p:nvPr/>
        </p:nvSpPr>
        <p:spPr>
          <a:xfrm>
            <a:off x="5533656" y="2152643"/>
            <a:ext cx="2493832" cy="2028730"/>
          </a:xfrm>
          <a:prstGeom prst="rect">
            <a:avLst/>
          </a:prstGeom>
          <a:noFill/>
          <a:ln>
            <a:noFill/>
          </a:ln>
        </p:spPr>
        <p:txBody>
          <a:bodyPr spcFirstLastPara="1" wrap="square" lIns="91425" tIns="91425" rIns="91425" bIns="91425" anchor="t" anchorCtr="0">
            <a:spAutoFit/>
          </a:bodyPr>
          <a:lstStyle/>
          <a:p>
            <a:pPr lvl="0" algn="just">
              <a:lnSpc>
                <a:spcPct val="107000"/>
              </a:lnSpc>
              <a:buClr>
                <a:schemeClr val="dk1"/>
              </a:buClr>
              <a:buSzPts val="1100"/>
            </a:pPr>
            <a:r>
              <a:rPr lang="es-ES" dirty="0" smtClean="0">
                <a:solidFill>
                  <a:schemeClr val="dk1"/>
                </a:solidFill>
                <a:latin typeface="Nunito"/>
                <a:ea typeface="Nunito"/>
                <a:cs typeface="Nunito"/>
                <a:sym typeface="Nunito"/>
              </a:rPr>
              <a:t>Formar </a:t>
            </a:r>
            <a:r>
              <a:rPr lang="es-ES" dirty="0">
                <a:solidFill>
                  <a:schemeClr val="dk1"/>
                </a:solidFill>
                <a:latin typeface="Nunito"/>
                <a:ea typeface="Nunito"/>
                <a:cs typeface="Nunito"/>
                <a:sym typeface="Nunito"/>
              </a:rPr>
              <a:t>directivos líderes, capaces de comprender la alternancia en la Educación Media Técnico Profesional como una herramienta fundamental para la articulación con la educación superior. </a:t>
            </a:r>
          </a:p>
        </p:txBody>
      </p:sp>
    </p:spTree>
    <p:extLst>
      <p:ext uri="{BB962C8B-B14F-4D97-AF65-F5344CB8AC3E}">
        <p14:creationId xmlns:p14="http://schemas.microsoft.com/office/powerpoint/2010/main" val="792244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ea06b27442_0_12"/>
          <p:cNvSpPr txBox="1"/>
          <p:nvPr/>
        </p:nvSpPr>
        <p:spPr>
          <a:xfrm>
            <a:off x="150195" y="193434"/>
            <a:ext cx="5400000" cy="615600"/>
          </a:xfrm>
          <a:prstGeom prst="rect">
            <a:avLst/>
          </a:prstGeom>
          <a:solidFill>
            <a:srgbClr val="EC7157"/>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err="1">
                <a:solidFill>
                  <a:schemeClr val="lt1"/>
                </a:solidFill>
                <a:latin typeface="Montserrat"/>
                <a:ea typeface="Montserrat"/>
                <a:cs typeface="Montserrat"/>
                <a:sym typeface="Montserrat"/>
              </a:rPr>
              <a:t>ACOMPAÑAMIENTO</a:t>
            </a:r>
            <a:r>
              <a:rPr lang="en-US" b="1" dirty="0">
                <a:solidFill>
                  <a:schemeClr val="lt1"/>
                </a:solidFill>
                <a:latin typeface="Montserrat"/>
                <a:ea typeface="Montserrat"/>
                <a:cs typeface="Montserrat"/>
                <a:sym typeface="Montserrat"/>
              </a:rPr>
              <a:t> DE </a:t>
            </a:r>
            <a:r>
              <a:rPr lang="en-US" b="1" dirty="0" err="1">
                <a:solidFill>
                  <a:schemeClr val="lt1"/>
                </a:solidFill>
                <a:latin typeface="Montserrat"/>
                <a:ea typeface="Montserrat"/>
                <a:cs typeface="Montserrat"/>
                <a:sym typeface="Montserrat"/>
              </a:rPr>
              <a:t>ARTICULACIÓN</a:t>
            </a:r>
            <a:r>
              <a:rPr lang="en-US" b="1" dirty="0">
                <a:solidFill>
                  <a:schemeClr val="lt1"/>
                </a:solidFill>
                <a:latin typeface="Montserrat"/>
                <a:ea typeface="Montserrat"/>
                <a:cs typeface="Montserrat"/>
                <a:sym typeface="Montserrat"/>
              </a:rPr>
              <a:t> CON LA </a:t>
            </a:r>
            <a:r>
              <a:rPr lang="en-US" b="1" dirty="0" err="1">
                <a:solidFill>
                  <a:schemeClr val="lt1"/>
                </a:solidFill>
                <a:latin typeface="Montserrat"/>
                <a:ea typeface="Montserrat"/>
                <a:cs typeface="Montserrat"/>
                <a:sym typeface="Montserrat"/>
              </a:rPr>
              <a:t>EDUCACIÓN</a:t>
            </a:r>
            <a:r>
              <a:rPr lang="en-US" b="1" dirty="0">
                <a:solidFill>
                  <a:schemeClr val="lt1"/>
                </a:solidFill>
                <a:latin typeface="Montserrat"/>
                <a:ea typeface="Montserrat"/>
                <a:cs typeface="Montserrat"/>
                <a:sym typeface="Montserrat"/>
              </a:rPr>
              <a:t> SUPERIOR</a:t>
            </a:r>
            <a:endParaRPr b="1" dirty="0">
              <a:solidFill>
                <a:schemeClr val="lt1"/>
              </a:solidFill>
              <a:latin typeface="Montserrat"/>
              <a:ea typeface="Montserrat"/>
              <a:cs typeface="Montserrat"/>
              <a:sym typeface="Montserrat"/>
            </a:endParaRPr>
          </a:p>
        </p:txBody>
      </p:sp>
      <p:pic>
        <p:nvPicPr>
          <p:cNvPr id="253" name="Google Shape;253;gea06b27442_0_12"/>
          <p:cNvPicPr preferRelativeResize="0"/>
          <p:nvPr/>
        </p:nvPicPr>
        <p:blipFill rotWithShape="1">
          <a:blip r:embed="rId3">
            <a:alphaModFix/>
          </a:blip>
          <a:srcRect/>
          <a:stretch/>
        </p:blipFill>
        <p:spPr>
          <a:xfrm>
            <a:off x="7682343" y="216275"/>
            <a:ext cx="1241908" cy="508375"/>
          </a:xfrm>
          <a:prstGeom prst="rect">
            <a:avLst/>
          </a:prstGeom>
          <a:noFill/>
          <a:ln>
            <a:noFill/>
          </a:ln>
        </p:spPr>
      </p:pic>
      <p:sp>
        <p:nvSpPr>
          <p:cNvPr id="5" name="Google Shape;211;p1"/>
          <p:cNvSpPr txBox="1"/>
          <p:nvPr/>
        </p:nvSpPr>
        <p:spPr>
          <a:xfrm>
            <a:off x="308070" y="2507446"/>
            <a:ext cx="2523610" cy="35391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ES" sz="1100" b="1" i="0" u="none" strike="noStrike" cap="none" dirty="0" smtClean="0">
                <a:solidFill>
                  <a:srgbClr val="000000"/>
                </a:solidFill>
                <a:latin typeface="Nunito"/>
                <a:ea typeface="Nunito"/>
                <a:cs typeface="Nunito"/>
                <a:sym typeface="Nunito"/>
              </a:rPr>
              <a:t>Asesoría a Equipos Directivos</a:t>
            </a:r>
            <a:endParaRPr sz="1100" b="1" i="0" u="none" strike="noStrike" cap="none" dirty="0">
              <a:solidFill>
                <a:srgbClr val="000000"/>
              </a:solidFill>
              <a:latin typeface="Nunito"/>
              <a:ea typeface="Nunito"/>
              <a:cs typeface="Nunito"/>
              <a:sym typeface="Nunito"/>
            </a:endParaRPr>
          </a:p>
        </p:txBody>
      </p:sp>
      <p:pic>
        <p:nvPicPr>
          <p:cNvPr id="8" name="Google Shape;336;p39"/>
          <p:cNvPicPr preferRelativeResize="0">
            <a:picLocks noChangeAspect="1"/>
          </p:cNvPicPr>
          <p:nvPr/>
        </p:nvPicPr>
        <p:blipFill>
          <a:blip r:embed="rId4">
            <a:alphaModFix/>
          </a:blip>
          <a:stretch>
            <a:fillRect/>
          </a:stretch>
        </p:blipFill>
        <p:spPr>
          <a:xfrm>
            <a:off x="70271" y="2475251"/>
            <a:ext cx="176766" cy="360000"/>
          </a:xfrm>
          <a:prstGeom prst="rect">
            <a:avLst/>
          </a:prstGeom>
          <a:noFill/>
          <a:ln>
            <a:noFill/>
          </a:ln>
        </p:spPr>
      </p:pic>
      <p:sp>
        <p:nvSpPr>
          <p:cNvPr id="11" name="Google Shape;409;p45"/>
          <p:cNvSpPr>
            <a:spLocks noChangeAspect="1"/>
          </p:cNvSpPr>
          <p:nvPr/>
        </p:nvSpPr>
        <p:spPr>
          <a:xfrm flipH="1">
            <a:off x="3186587" y="1840604"/>
            <a:ext cx="72061" cy="72000"/>
          </a:xfrm>
          <a:prstGeom prst="ellipse">
            <a:avLst/>
          </a:prstGeom>
          <a:solidFill>
            <a:srgbClr val="EC7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14;p1"/>
          <p:cNvSpPr txBox="1"/>
          <p:nvPr/>
        </p:nvSpPr>
        <p:spPr>
          <a:xfrm>
            <a:off x="3324443" y="1513030"/>
            <a:ext cx="5362354" cy="703239"/>
          </a:xfrm>
          <a:prstGeom prst="rect">
            <a:avLst/>
          </a:prstGeom>
          <a:noFill/>
          <a:ln>
            <a:noFill/>
          </a:ln>
        </p:spPr>
        <p:txBody>
          <a:bodyPr spcFirstLastPara="1" wrap="square" lIns="91425" tIns="91425" rIns="91425" bIns="91425" anchor="t" anchorCtr="0">
            <a:spAutoFit/>
          </a:bodyPr>
          <a:lstStyle/>
          <a:p>
            <a:pPr lvl="0" algn="just">
              <a:lnSpc>
                <a:spcPct val="107000"/>
              </a:lnSpc>
              <a:buClr>
                <a:schemeClr val="dk1"/>
              </a:buClr>
              <a:buSzPts val="1100"/>
            </a:pPr>
            <a:r>
              <a:rPr lang="es-ES" sz="1050" dirty="0" smtClean="0">
                <a:solidFill>
                  <a:schemeClr val="dk1"/>
                </a:solidFill>
                <a:latin typeface="Nunito"/>
                <a:ea typeface="Nunito"/>
                <a:cs typeface="Nunito"/>
                <a:sym typeface="Nunito"/>
              </a:rPr>
              <a:t>Participaron 15 establecimientos de 5 regiones del país, en sesiones quincenales con un Asesor Experto de INACAP, en 13 de ellos, de manera conjunta con un Asesor de Fundación </a:t>
            </a:r>
            <a:r>
              <a:rPr lang="es-ES" sz="1050" dirty="0" err="1" smtClean="0">
                <a:solidFill>
                  <a:schemeClr val="dk1"/>
                </a:solidFill>
                <a:latin typeface="Nunito"/>
                <a:ea typeface="Nunito"/>
                <a:cs typeface="Nunito"/>
                <a:sym typeface="Nunito"/>
              </a:rPr>
              <a:t>ChileDual</a:t>
            </a:r>
            <a:endParaRPr lang="es-ES" sz="1050" dirty="0">
              <a:solidFill>
                <a:schemeClr val="dk1"/>
              </a:solidFill>
              <a:latin typeface="Nunito"/>
              <a:ea typeface="Nunito"/>
              <a:cs typeface="Nunito"/>
              <a:sym typeface="Nunito"/>
            </a:endParaRPr>
          </a:p>
        </p:txBody>
      </p:sp>
      <p:sp>
        <p:nvSpPr>
          <p:cNvPr id="13" name="Google Shape;409;p45"/>
          <p:cNvSpPr>
            <a:spLocks noChangeAspect="1"/>
          </p:cNvSpPr>
          <p:nvPr/>
        </p:nvSpPr>
        <p:spPr>
          <a:xfrm flipH="1">
            <a:off x="3191349" y="2763251"/>
            <a:ext cx="72061" cy="72000"/>
          </a:xfrm>
          <a:prstGeom prst="ellipse">
            <a:avLst/>
          </a:prstGeom>
          <a:solidFill>
            <a:srgbClr val="EC7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4;p1"/>
          <p:cNvSpPr txBox="1"/>
          <p:nvPr/>
        </p:nvSpPr>
        <p:spPr>
          <a:xfrm>
            <a:off x="3324443" y="2393727"/>
            <a:ext cx="5362355" cy="1221843"/>
          </a:xfrm>
          <a:prstGeom prst="rect">
            <a:avLst/>
          </a:prstGeom>
          <a:noFill/>
          <a:ln>
            <a:noFill/>
          </a:ln>
        </p:spPr>
        <p:txBody>
          <a:bodyPr spcFirstLastPara="1" wrap="square" lIns="91425" tIns="91425" rIns="91425" bIns="91425" anchor="t" anchorCtr="0">
            <a:spAutoFit/>
          </a:bodyPr>
          <a:lstStyle/>
          <a:p>
            <a:pPr algn="just">
              <a:lnSpc>
                <a:spcPct val="107000"/>
              </a:lnSpc>
              <a:buClr>
                <a:schemeClr val="dk1"/>
              </a:buClr>
              <a:buSzPts val="1100"/>
            </a:pPr>
            <a:r>
              <a:rPr lang="es-MX" sz="1050" dirty="0" smtClean="0">
                <a:solidFill>
                  <a:schemeClr val="tx1"/>
                </a:solidFill>
                <a:latin typeface="Nunito" panose="020B0604020202020204" charset="0"/>
              </a:rPr>
              <a:t>Se </a:t>
            </a:r>
            <a:r>
              <a:rPr lang="es-MX" sz="1050" dirty="0">
                <a:solidFill>
                  <a:schemeClr val="tx1"/>
                </a:solidFill>
                <a:latin typeface="Nunito" panose="020B0604020202020204" charset="0"/>
              </a:rPr>
              <a:t>buscó mejorar y/o  instalar nuevas prácticas en la gestión directiva y en los procesos pedagógicos con el acompañamiento intensivo de asesores de INACAP y Chile Dual. Se esperaba que todos los establecimientos dejen instaladas y funcionando prácticas de calidad para la vinculación, tanto con el sector productivo como con la educación superior. </a:t>
            </a:r>
            <a:endParaRPr lang="es-CL" sz="1050" dirty="0">
              <a:solidFill>
                <a:schemeClr val="tx1"/>
              </a:solidFill>
              <a:latin typeface="Nunito" panose="020B0604020202020204" charset="0"/>
            </a:endParaRPr>
          </a:p>
          <a:p>
            <a:pPr lvl="0" algn="just">
              <a:lnSpc>
                <a:spcPct val="107000"/>
              </a:lnSpc>
              <a:buClr>
                <a:schemeClr val="dk1"/>
              </a:buClr>
              <a:buSzPts val="1100"/>
            </a:pPr>
            <a:r>
              <a:rPr lang="es-ES" sz="1050" dirty="0" smtClean="0">
                <a:solidFill>
                  <a:schemeClr val="dk1"/>
                </a:solidFill>
                <a:latin typeface="Nunito"/>
                <a:ea typeface="Nunito"/>
                <a:cs typeface="Nunito"/>
                <a:sym typeface="Nunito"/>
              </a:rPr>
              <a:t>. </a:t>
            </a:r>
            <a:endParaRPr lang="es-ES" sz="1050" dirty="0">
              <a:solidFill>
                <a:schemeClr val="dk1"/>
              </a:solidFill>
              <a:latin typeface="Nunito"/>
              <a:ea typeface="Nunito"/>
              <a:cs typeface="Nunito"/>
              <a:sym typeface="Nunito"/>
            </a:endParaRPr>
          </a:p>
        </p:txBody>
      </p:sp>
      <p:pic>
        <p:nvPicPr>
          <p:cNvPr id="19" name="Imagen 18" descr="C:\Users\mruizc\Downloads\LOGO_CENTRO-DESARROLLO-EDUCACION-MEDIA_2018.png"/>
          <p:cNvPicPr/>
          <p:nvPr/>
        </p:nvPicPr>
        <p:blipFill rotWithShape="1">
          <a:blip r:embed="rId5">
            <a:extLst>
              <a:ext uri="{28A0092B-C50C-407E-A947-70E740481C1C}">
                <a14:useLocalDpi xmlns:a14="http://schemas.microsoft.com/office/drawing/2010/main" val="0"/>
              </a:ext>
            </a:extLst>
          </a:blip>
          <a:srcRect l="25150" t="40690" r="26078" b="40258"/>
          <a:stretch/>
        </p:blipFill>
        <p:spPr bwMode="auto">
          <a:xfrm>
            <a:off x="5635690" y="272024"/>
            <a:ext cx="1933575" cy="396875"/>
          </a:xfrm>
          <a:prstGeom prst="rect">
            <a:avLst/>
          </a:prstGeom>
          <a:noFill/>
          <a:ln>
            <a:noFill/>
          </a:ln>
          <a:extLst>
            <a:ext uri="{53640926-AAD7-44D8-BBD7-CCE9431645EC}">
              <a14:shadowObscured xmlns:a14="http://schemas.microsoft.com/office/drawing/2010/main"/>
            </a:ext>
          </a:extLst>
        </p:spPr>
      </p:pic>
      <p:sp>
        <p:nvSpPr>
          <p:cNvPr id="20" name="Google Shape;214;p1"/>
          <p:cNvSpPr txBox="1"/>
          <p:nvPr/>
        </p:nvSpPr>
        <p:spPr>
          <a:xfrm>
            <a:off x="3324443" y="3698602"/>
            <a:ext cx="5362355" cy="669384"/>
          </a:xfrm>
          <a:prstGeom prst="rect">
            <a:avLst/>
          </a:prstGeom>
          <a:noFill/>
          <a:ln>
            <a:noFill/>
          </a:ln>
        </p:spPr>
        <p:txBody>
          <a:bodyPr spcFirstLastPara="1" wrap="square" lIns="91425" tIns="91425" rIns="91425" bIns="91425" anchor="t" anchorCtr="0">
            <a:spAutoFit/>
          </a:bodyPr>
          <a:lstStyle/>
          <a:p>
            <a:pPr algn="just"/>
            <a:r>
              <a:rPr lang="es-MX" sz="1050" dirty="0">
                <a:solidFill>
                  <a:schemeClr val="tx1"/>
                </a:solidFill>
                <a:latin typeface="Nunito" panose="020B0604020202020204" charset="0"/>
              </a:rPr>
              <a:t>Se aplicó un cuestionario a los liceos, el que incluye las diversas dimensiones de la gestión escolar,  y se revisaron los documentos que dan cuenta del quehacer del liceo (</a:t>
            </a:r>
            <a:r>
              <a:rPr lang="es-MX" sz="1050" dirty="0" err="1">
                <a:solidFill>
                  <a:schemeClr val="tx1"/>
                </a:solidFill>
                <a:latin typeface="Nunito" panose="020B0604020202020204" charset="0"/>
              </a:rPr>
              <a:t>PEI</a:t>
            </a:r>
            <a:r>
              <a:rPr lang="es-MX" sz="1050" dirty="0">
                <a:solidFill>
                  <a:schemeClr val="tx1"/>
                </a:solidFill>
                <a:latin typeface="Nunito" panose="020B0604020202020204" charset="0"/>
              </a:rPr>
              <a:t>, planes de mejoramiento, otros diagnósticos,  etc</a:t>
            </a:r>
            <a:r>
              <a:rPr lang="es-MX" sz="1050" dirty="0" smtClean="0">
                <a:solidFill>
                  <a:schemeClr val="tx1"/>
                </a:solidFill>
                <a:latin typeface="Nunito" panose="020B0604020202020204" charset="0"/>
              </a:rPr>
              <a:t>.)</a:t>
            </a:r>
            <a:endParaRPr lang="es-MX" sz="1050" dirty="0">
              <a:solidFill>
                <a:schemeClr val="tx1"/>
              </a:solidFill>
              <a:latin typeface="Nunito" panose="020B0604020202020204" charset="0"/>
            </a:endParaRPr>
          </a:p>
        </p:txBody>
      </p:sp>
      <p:sp>
        <p:nvSpPr>
          <p:cNvPr id="21" name="Google Shape;409;p45"/>
          <p:cNvSpPr>
            <a:spLocks noChangeAspect="1"/>
          </p:cNvSpPr>
          <p:nvPr/>
        </p:nvSpPr>
        <p:spPr>
          <a:xfrm flipH="1">
            <a:off x="3189766" y="3844120"/>
            <a:ext cx="72061" cy="72000"/>
          </a:xfrm>
          <a:prstGeom prst="ellipse">
            <a:avLst/>
          </a:prstGeom>
          <a:solidFill>
            <a:srgbClr val="EC7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2;gea06b27442_0_12"/>
          <p:cNvSpPr txBox="1"/>
          <p:nvPr/>
        </p:nvSpPr>
        <p:spPr>
          <a:xfrm>
            <a:off x="150195" y="193434"/>
            <a:ext cx="5400000" cy="400079"/>
          </a:xfrm>
          <a:prstGeom prst="rect">
            <a:avLst/>
          </a:prstGeom>
          <a:solidFill>
            <a:srgbClr val="EC7157"/>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err="1" smtClean="0">
                <a:solidFill>
                  <a:schemeClr val="lt1"/>
                </a:solidFill>
                <a:latin typeface="Montserrat"/>
                <a:ea typeface="Montserrat"/>
                <a:cs typeface="Montserrat"/>
                <a:sym typeface="Montserrat"/>
              </a:rPr>
              <a:t>Cobertura</a:t>
            </a:r>
            <a:endParaRPr b="1" dirty="0">
              <a:solidFill>
                <a:schemeClr val="lt1"/>
              </a:solidFill>
              <a:latin typeface="Montserrat"/>
              <a:ea typeface="Montserrat"/>
              <a:cs typeface="Montserrat"/>
              <a:sym typeface="Montserrat"/>
            </a:endParaRPr>
          </a:p>
        </p:txBody>
      </p:sp>
      <p:pic>
        <p:nvPicPr>
          <p:cNvPr id="20" name="Imagen 19"/>
          <p:cNvPicPr>
            <a:picLocks noChangeAspect="1"/>
          </p:cNvPicPr>
          <p:nvPr/>
        </p:nvPicPr>
        <p:blipFill>
          <a:blip r:embed="rId2"/>
          <a:stretch>
            <a:fillRect/>
          </a:stretch>
        </p:blipFill>
        <p:spPr>
          <a:xfrm rot="20481847">
            <a:off x="6800676" y="404881"/>
            <a:ext cx="858162" cy="4795091"/>
          </a:xfrm>
          <a:prstGeom prst="rect">
            <a:avLst/>
          </a:prstGeom>
        </p:spPr>
      </p:pic>
      <p:pic>
        <p:nvPicPr>
          <p:cNvPr id="32" name="Imagen 31"/>
          <p:cNvPicPr>
            <a:picLocks noChangeAspect="1"/>
          </p:cNvPicPr>
          <p:nvPr/>
        </p:nvPicPr>
        <p:blipFill>
          <a:blip r:embed="rId3"/>
          <a:stretch>
            <a:fillRect/>
          </a:stretch>
        </p:blipFill>
        <p:spPr>
          <a:xfrm>
            <a:off x="1669752" y="1408366"/>
            <a:ext cx="4680000" cy="518500"/>
          </a:xfrm>
          <a:prstGeom prst="rect">
            <a:avLst/>
          </a:prstGeom>
        </p:spPr>
      </p:pic>
      <p:pic>
        <p:nvPicPr>
          <p:cNvPr id="33" name="Imagen 32"/>
          <p:cNvPicPr>
            <a:picLocks noChangeAspect="1"/>
          </p:cNvPicPr>
          <p:nvPr/>
        </p:nvPicPr>
        <p:blipFill>
          <a:blip r:embed="rId4"/>
          <a:stretch>
            <a:fillRect/>
          </a:stretch>
        </p:blipFill>
        <p:spPr>
          <a:xfrm>
            <a:off x="1669752" y="2167951"/>
            <a:ext cx="4680000" cy="237371"/>
          </a:xfrm>
          <a:prstGeom prst="rect">
            <a:avLst/>
          </a:prstGeom>
        </p:spPr>
      </p:pic>
      <p:pic>
        <p:nvPicPr>
          <p:cNvPr id="36" name="Imagen 35"/>
          <p:cNvPicPr>
            <a:picLocks noChangeAspect="1"/>
          </p:cNvPicPr>
          <p:nvPr/>
        </p:nvPicPr>
        <p:blipFill>
          <a:blip r:embed="rId5"/>
          <a:stretch>
            <a:fillRect/>
          </a:stretch>
        </p:blipFill>
        <p:spPr>
          <a:xfrm>
            <a:off x="1669752" y="2603024"/>
            <a:ext cx="4680000" cy="948021"/>
          </a:xfrm>
          <a:prstGeom prst="rect">
            <a:avLst/>
          </a:prstGeom>
        </p:spPr>
      </p:pic>
      <p:pic>
        <p:nvPicPr>
          <p:cNvPr id="37" name="Imagen 36"/>
          <p:cNvPicPr>
            <a:picLocks noChangeAspect="1"/>
          </p:cNvPicPr>
          <p:nvPr/>
        </p:nvPicPr>
        <p:blipFill>
          <a:blip r:embed="rId6"/>
          <a:stretch>
            <a:fillRect/>
          </a:stretch>
        </p:blipFill>
        <p:spPr>
          <a:xfrm>
            <a:off x="1669752" y="3820434"/>
            <a:ext cx="4680000" cy="560778"/>
          </a:xfrm>
          <a:prstGeom prst="rect">
            <a:avLst/>
          </a:prstGeom>
        </p:spPr>
      </p:pic>
      <p:pic>
        <p:nvPicPr>
          <p:cNvPr id="38" name="Imagen 37"/>
          <p:cNvPicPr>
            <a:picLocks noChangeAspect="1"/>
          </p:cNvPicPr>
          <p:nvPr/>
        </p:nvPicPr>
        <p:blipFill>
          <a:blip r:embed="rId7"/>
          <a:stretch>
            <a:fillRect/>
          </a:stretch>
        </p:blipFill>
        <p:spPr>
          <a:xfrm>
            <a:off x="1669752" y="812506"/>
            <a:ext cx="4680000" cy="382487"/>
          </a:xfrm>
          <a:prstGeom prst="rect">
            <a:avLst/>
          </a:prstGeom>
        </p:spPr>
      </p:pic>
    </p:spTree>
    <p:extLst>
      <p:ext uri="{BB962C8B-B14F-4D97-AF65-F5344CB8AC3E}">
        <p14:creationId xmlns:p14="http://schemas.microsoft.com/office/powerpoint/2010/main" val="2344488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2;gea06b27442_0_12"/>
          <p:cNvSpPr txBox="1"/>
          <p:nvPr/>
        </p:nvSpPr>
        <p:spPr>
          <a:xfrm>
            <a:off x="150195" y="193434"/>
            <a:ext cx="5400000" cy="615523"/>
          </a:xfrm>
          <a:prstGeom prst="rect">
            <a:avLst/>
          </a:prstGeom>
          <a:solidFill>
            <a:srgbClr val="EC7157"/>
          </a:solidFill>
          <a:ln>
            <a:noFill/>
          </a:ln>
        </p:spPr>
        <p:txBody>
          <a:bodyPr spcFirstLastPara="1" wrap="square" lIns="91425" tIns="91425" rIns="91425" bIns="91425" anchor="t" anchorCtr="0">
            <a:spAutoFit/>
          </a:bodyPr>
          <a:lstStyle/>
          <a:p>
            <a:pPr lvl="0"/>
            <a:r>
              <a:rPr lang="es-ES" b="1" dirty="0">
                <a:solidFill>
                  <a:schemeClr val="lt1"/>
                </a:solidFill>
                <a:latin typeface="Montserrat"/>
                <a:ea typeface="Montserrat"/>
                <a:cs typeface="Montserrat"/>
                <a:sym typeface="Montserrat"/>
              </a:rPr>
              <a:t>ACOMPAÑAMIENTO DE ARTICULACIÓN CON LA EDUCACIÓN SUPERIOR</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80309">
            <a:off x="610536" y="1953300"/>
            <a:ext cx="1828900" cy="243853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15616">
            <a:off x="5762343" y="1235101"/>
            <a:ext cx="2926055" cy="219454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Imagen 2"/>
          <p:cNvPicPr>
            <a:picLocks noChangeAspect="1"/>
          </p:cNvPicPr>
          <p:nvPr/>
        </p:nvPicPr>
        <p:blipFill>
          <a:blip r:embed="rId4"/>
          <a:stretch>
            <a:fillRect/>
          </a:stretch>
        </p:blipFill>
        <p:spPr>
          <a:xfrm rot="602269">
            <a:off x="2700266" y="1197441"/>
            <a:ext cx="2880000" cy="351807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195743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ea06b27442_0_12"/>
          <p:cNvSpPr txBox="1"/>
          <p:nvPr/>
        </p:nvSpPr>
        <p:spPr>
          <a:xfrm>
            <a:off x="150195" y="193434"/>
            <a:ext cx="5400000" cy="615600"/>
          </a:xfrm>
          <a:prstGeom prst="rect">
            <a:avLst/>
          </a:prstGeom>
          <a:solidFill>
            <a:srgbClr val="EC7157"/>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err="1">
                <a:solidFill>
                  <a:schemeClr val="lt1"/>
                </a:solidFill>
                <a:latin typeface="Montserrat"/>
                <a:ea typeface="Montserrat"/>
                <a:cs typeface="Montserrat"/>
                <a:sym typeface="Montserrat"/>
              </a:rPr>
              <a:t>ACOMPAÑAMIENTO</a:t>
            </a:r>
            <a:r>
              <a:rPr lang="en-US" b="1" dirty="0">
                <a:solidFill>
                  <a:schemeClr val="lt1"/>
                </a:solidFill>
                <a:latin typeface="Montserrat"/>
                <a:ea typeface="Montserrat"/>
                <a:cs typeface="Montserrat"/>
                <a:sym typeface="Montserrat"/>
              </a:rPr>
              <a:t> DE </a:t>
            </a:r>
            <a:r>
              <a:rPr lang="en-US" b="1" dirty="0" err="1">
                <a:solidFill>
                  <a:schemeClr val="lt1"/>
                </a:solidFill>
                <a:latin typeface="Montserrat"/>
                <a:ea typeface="Montserrat"/>
                <a:cs typeface="Montserrat"/>
                <a:sym typeface="Montserrat"/>
              </a:rPr>
              <a:t>ARTICULACIÓN</a:t>
            </a:r>
            <a:r>
              <a:rPr lang="en-US" b="1" dirty="0">
                <a:solidFill>
                  <a:schemeClr val="lt1"/>
                </a:solidFill>
                <a:latin typeface="Montserrat"/>
                <a:ea typeface="Montserrat"/>
                <a:cs typeface="Montserrat"/>
                <a:sym typeface="Montserrat"/>
              </a:rPr>
              <a:t> CON LA </a:t>
            </a:r>
            <a:r>
              <a:rPr lang="en-US" b="1" dirty="0" err="1">
                <a:solidFill>
                  <a:schemeClr val="lt1"/>
                </a:solidFill>
                <a:latin typeface="Montserrat"/>
                <a:ea typeface="Montserrat"/>
                <a:cs typeface="Montserrat"/>
                <a:sym typeface="Montserrat"/>
              </a:rPr>
              <a:t>EDUCACIÓN</a:t>
            </a:r>
            <a:r>
              <a:rPr lang="en-US" b="1" dirty="0">
                <a:solidFill>
                  <a:schemeClr val="lt1"/>
                </a:solidFill>
                <a:latin typeface="Montserrat"/>
                <a:ea typeface="Montserrat"/>
                <a:cs typeface="Montserrat"/>
                <a:sym typeface="Montserrat"/>
              </a:rPr>
              <a:t> SUPERIOR</a:t>
            </a:r>
            <a:endParaRPr b="1" dirty="0">
              <a:solidFill>
                <a:schemeClr val="lt1"/>
              </a:solidFill>
              <a:latin typeface="Montserrat"/>
              <a:ea typeface="Montserrat"/>
              <a:cs typeface="Montserrat"/>
              <a:sym typeface="Montserrat"/>
            </a:endParaRPr>
          </a:p>
        </p:txBody>
      </p:sp>
      <p:pic>
        <p:nvPicPr>
          <p:cNvPr id="253" name="Google Shape;253;gea06b27442_0_12"/>
          <p:cNvPicPr preferRelativeResize="0"/>
          <p:nvPr/>
        </p:nvPicPr>
        <p:blipFill rotWithShape="1">
          <a:blip r:embed="rId3">
            <a:alphaModFix/>
          </a:blip>
          <a:srcRect/>
          <a:stretch/>
        </p:blipFill>
        <p:spPr>
          <a:xfrm>
            <a:off x="7682343" y="216275"/>
            <a:ext cx="1241908" cy="508375"/>
          </a:xfrm>
          <a:prstGeom prst="rect">
            <a:avLst/>
          </a:prstGeom>
          <a:noFill/>
          <a:ln>
            <a:noFill/>
          </a:ln>
        </p:spPr>
      </p:pic>
      <p:sp>
        <p:nvSpPr>
          <p:cNvPr id="6" name="Google Shape;211;p1"/>
          <p:cNvSpPr txBox="1"/>
          <p:nvPr/>
        </p:nvSpPr>
        <p:spPr>
          <a:xfrm>
            <a:off x="176766" y="2051887"/>
            <a:ext cx="2645530" cy="52319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ES" sz="1100" b="1" i="0" u="none" strike="noStrike" cap="none" dirty="0" smtClean="0">
                <a:solidFill>
                  <a:srgbClr val="000000"/>
                </a:solidFill>
                <a:latin typeface="Nunito"/>
                <a:ea typeface="Nunito"/>
                <a:cs typeface="Nunito"/>
                <a:sym typeface="Nunito"/>
              </a:rPr>
              <a:t>Formación en Alternancia entre la EMTP y la Educación Superior</a:t>
            </a:r>
            <a:endParaRPr sz="1100" b="1" i="0" u="none" strike="noStrike" cap="none" dirty="0">
              <a:solidFill>
                <a:srgbClr val="000000"/>
              </a:solidFill>
              <a:latin typeface="Nunito"/>
              <a:ea typeface="Nunito"/>
              <a:cs typeface="Nunito"/>
              <a:sym typeface="Nunito"/>
            </a:endParaRPr>
          </a:p>
        </p:txBody>
      </p:sp>
      <p:pic>
        <p:nvPicPr>
          <p:cNvPr id="7" name="Google Shape;336;p39"/>
          <p:cNvPicPr preferRelativeResize="0">
            <a:picLocks noChangeAspect="1"/>
          </p:cNvPicPr>
          <p:nvPr/>
        </p:nvPicPr>
        <p:blipFill>
          <a:blip r:embed="rId4">
            <a:alphaModFix/>
          </a:blip>
          <a:stretch>
            <a:fillRect/>
          </a:stretch>
        </p:blipFill>
        <p:spPr>
          <a:xfrm>
            <a:off x="0" y="2133482"/>
            <a:ext cx="176766" cy="360000"/>
          </a:xfrm>
          <a:prstGeom prst="rect">
            <a:avLst/>
          </a:prstGeom>
          <a:noFill/>
          <a:ln>
            <a:noFill/>
          </a:ln>
        </p:spPr>
      </p:pic>
      <p:sp>
        <p:nvSpPr>
          <p:cNvPr id="18" name="Google Shape;214;p1"/>
          <p:cNvSpPr txBox="1"/>
          <p:nvPr/>
        </p:nvSpPr>
        <p:spPr>
          <a:xfrm>
            <a:off x="3280932" y="1610243"/>
            <a:ext cx="5362354" cy="530371"/>
          </a:xfrm>
          <a:prstGeom prst="rect">
            <a:avLst/>
          </a:prstGeom>
          <a:noFill/>
          <a:ln>
            <a:noFill/>
          </a:ln>
        </p:spPr>
        <p:txBody>
          <a:bodyPr spcFirstLastPara="1" wrap="square" lIns="91425" tIns="91425" rIns="91425" bIns="91425" anchor="t" anchorCtr="0">
            <a:spAutoFit/>
          </a:bodyPr>
          <a:lstStyle/>
          <a:p>
            <a:pPr lvl="0" algn="just">
              <a:lnSpc>
                <a:spcPct val="107000"/>
              </a:lnSpc>
              <a:buClr>
                <a:schemeClr val="dk1"/>
              </a:buClr>
              <a:buSzPts val="1100"/>
            </a:pPr>
            <a:r>
              <a:rPr lang="es-ES" sz="1050" dirty="0" smtClean="0">
                <a:solidFill>
                  <a:schemeClr val="dk1"/>
                </a:solidFill>
                <a:latin typeface="Nunito"/>
                <a:ea typeface="Nunito"/>
                <a:cs typeface="Nunito"/>
                <a:sym typeface="Nunito"/>
              </a:rPr>
              <a:t>Participaron 173 miembros de establecimientos educacionales, en una acción formativa e-</a:t>
            </a:r>
            <a:r>
              <a:rPr lang="es-ES" sz="1050" dirty="0" err="1" smtClean="0">
                <a:solidFill>
                  <a:schemeClr val="dk1"/>
                </a:solidFill>
                <a:latin typeface="Nunito"/>
                <a:ea typeface="Nunito"/>
                <a:cs typeface="Nunito"/>
                <a:sym typeface="Nunito"/>
              </a:rPr>
              <a:t>learning</a:t>
            </a:r>
            <a:r>
              <a:rPr lang="es-ES" sz="1050" dirty="0" smtClean="0">
                <a:solidFill>
                  <a:schemeClr val="dk1"/>
                </a:solidFill>
                <a:latin typeface="Nunito"/>
                <a:ea typeface="Nunito"/>
                <a:cs typeface="Nunito"/>
                <a:sym typeface="Nunito"/>
              </a:rPr>
              <a:t>. </a:t>
            </a:r>
            <a:endParaRPr lang="es-ES" sz="1050" dirty="0">
              <a:solidFill>
                <a:schemeClr val="dk1"/>
              </a:solidFill>
              <a:latin typeface="Nunito"/>
              <a:ea typeface="Nunito"/>
              <a:cs typeface="Nunito"/>
              <a:sym typeface="Nunito"/>
            </a:endParaRPr>
          </a:p>
        </p:txBody>
      </p:sp>
      <p:pic>
        <p:nvPicPr>
          <p:cNvPr id="19" name="Imagen 18" descr="C:\Users\mruizc\Downloads\LOGO_CENTRO-DESARROLLO-EDUCACION-MEDIA_2018.png"/>
          <p:cNvPicPr/>
          <p:nvPr/>
        </p:nvPicPr>
        <p:blipFill rotWithShape="1">
          <a:blip r:embed="rId5">
            <a:extLst>
              <a:ext uri="{28A0092B-C50C-407E-A947-70E740481C1C}">
                <a14:useLocalDpi xmlns:a14="http://schemas.microsoft.com/office/drawing/2010/main" val="0"/>
              </a:ext>
            </a:extLst>
          </a:blip>
          <a:srcRect l="25150" t="40690" r="26078" b="40258"/>
          <a:stretch/>
        </p:blipFill>
        <p:spPr bwMode="auto">
          <a:xfrm>
            <a:off x="5635690" y="272024"/>
            <a:ext cx="1933575" cy="396875"/>
          </a:xfrm>
          <a:prstGeom prst="rect">
            <a:avLst/>
          </a:prstGeom>
          <a:noFill/>
          <a:ln>
            <a:noFill/>
          </a:ln>
          <a:extLst>
            <a:ext uri="{53640926-AAD7-44D8-BBD7-CCE9431645EC}">
              <a14:shadowObscured xmlns:a14="http://schemas.microsoft.com/office/drawing/2010/main"/>
            </a:ext>
          </a:extLst>
        </p:spPr>
      </p:pic>
      <p:sp>
        <p:nvSpPr>
          <p:cNvPr id="20" name="Google Shape;409;p45"/>
          <p:cNvSpPr>
            <a:spLocks noChangeAspect="1"/>
          </p:cNvSpPr>
          <p:nvPr/>
        </p:nvSpPr>
        <p:spPr>
          <a:xfrm flipH="1">
            <a:off x="3157672" y="3977184"/>
            <a:ext cx="72061" cy="72000"/>
          </a:xfrm>
          <a:prstGeom prst="ellipse">
            <a:avLst/>
          </a:prstGeom>
          <a:solidFill>
            <a:srgbClr val="EC7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09;p45"/>
          <p:cNvSpPr>
            <a:spLocks noChangeAspect="1"/>
          </p:cNvSpPr>
          <p:nvPr/>
        </p:nvSpPr>
        <p:spPr>
          <a:xfrm flipH="1">
            <a:off x="3157672" y="1925862"/>
            <a:ext cx="72061" cy="72000"/>
          </a:xfrm>
          <a:prstGeom prst="ellipse">
            <a:avLst/>
          </a:prstGeom>
          <a:solidFill>
            <a:srgbClr val="EC7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4;p1"/>
          <p:cNvSpPr txBox="1"/>
          <p:nvPr/>
        </p:nvSpPr>
        <p:spPr>
          <a:xfrm>
            <a:off x="3280931" y="3834432"/>
            <a:ext cx="5362354" cy="357503"/>
          </a:xfrm>
          <a:prstGeom prst="rect">
            <a:avLst/>
          </a:prstGeom>
          <a:noFill/>
          <a:ln>
            <a:noFill/>
          </a:ln>
        </p:spPr>
        <p:txBody>
          <a:bodyPr spcFirstLastPara="1" wrap="square" lIns="91425" tIns="91425" rIns="91425" bIns="91425" anchor="t" anchorCtr="0">
            <a:spAutoFit/>
          </a:bodyPr>
          <a:lstStyle/>
          <a:p>
            <a:pPr lvl="0" algn="just">
              <a:lnSpc>
                <a:spcPct val="107000"/>
              </a:lnSpc>
              <a:buClr>
                <a:schemeClr val="dk1"/>
              </a:buClr>
              <a:buSzPts val="1100"/>
            </a:pPr>
            <a:r>
              <a:rPr lang="es-ES" sz="1050" dirty="0" smtClean="0">
                <a:solidFill>
                  <a:schemeClr val="dk1"/>
                </a:solidFill>
                <a:latin typeface="Nunito"/>
                <a:ea typeface="Nunito"/>
                <a:cs typeface="Nunito"/>
                <a:sym typeface="Nunito"/>
              </a:rPr>
              <a:t>93 participantes aprueban el curso.</a:t>
            </a:r>
            <a:endParaRPr lang="es-ES" sz="1050" dirty="0">
              <a:solidFill>
                <a:schemeClr val="dk1"/>
              </a:solidFill>
              <a:latin typeface="Nunito"/>
              <a:ea typeface="Nunito"/>
              <a:cs typeface="Nunito"/>
              <a:sym typeface="Nunito"/>
            </a:endParaRPr>
          </a:p>
        </p:txBody>
      </p:sp>
      <p:sp>
        <p:nvSpPr>
          <p:cNvPr id="22" name="Google Shape;214;p1"/>
          <p:cNvSpPr txBox="1"/>
          <p:nvPr/>
        </p:nvSpPr>
        <p:spPr>
          <a:xfrm>
            <a:off x="3229733" y="2419277"/>
            <a:ext cx="5362354" cy="530371"/>
          </a:xfrm>
          <a:prstGeom prst="rect">
            <a:avLst/>
          </a:prstGeom>
          <a:noFill/>
          <a:ln>
            <a:noFill/>
          </a:ln>
        </p:spPr>
        <p:txBody>
          <a:bodyPr spcFirstLastPara="1" wrap="square" lIns="91425" tIns="91425" rIns="91425" bIns="91425" anchor="t" anchorCtr="0">
            <a:spAutoFit/>
          </a:bodyPr>
          <a:lstStyle/>
          <a:p>
            <a:pPr lvl="0" algn="just">
              <a:lnSpc>
                <a:spcPct val="107000"/>
              </a:lnSpc>
              <a:buClr>
                <a:schemeClr val="dk1"/>
              </a:buClr>
              <a:buSzPts val="1100"/>
            </a:pPr>
            <a:r>
              <a:rPr lang="es-ES" sz="1050" dirty="0" smtClean="0">
                <a:solidFill>
                  <a:schemeClr val="dk1"/>
                </a:solidFill>
                <a:latin typeface="Nunito"/>
                <a:ea typeface="Nunito"/>
                <a:cs typeface="Nunito"/>
                <a:sym typeface="Nunito"/>
              </a:rPr>
              <a:t>Duración 40 horas pedagógicas, con sesiones sincrónicas semanales con un tutor cada 30 alumnos.</a:t>
            </a:r>
            <a:endParaRPr lang="es-ES" sz="1050" dirty="0">
              <a:solidFill>
                <a:schemeClr val="dk1"/>
              </a:solidFill>
              <a:latin typeface="Nunito"/>
              <a:ea typeface="Nunito"/>
              <a:cs typeface="Nunito"/>
              <a:sym typeface="Nunito"/>
            </a:endParaRPr>
          </a:p>
        </p:txBody>
      </p:sp>
      <p:sp>
        <p:nvSpPr>
          <p:cNvPr id="23" name="Google Shape;409;p45"/>
          <p:cNvSpPr>
            <a:spLocks noChangeAspect="1"/>
          </p:cNvSpPr>
          <p:nvPr/>
        </p:nvSpPr>
        <p:spPr>
          <a:xfrm flipH="1">
            <a:off x="3106473" y="2681604"/>
            <a:ext cx="72061" cy="72000"/>
          </a:xfrm>
          <a:prstGeom prst="ellipse">
            <a:avLst/>
          </a:prstGeom>
          <a:solidFill>
            <a:srgbClr val="EC7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14;p1"/>
          <p:cNvSpPr txBox="1"/>
          <p:nvPr/>
        </p:nvSpPr>
        <p:spPr>
          <a:xfrm>
            <a:off x="3229733" y="3145548"/>
            <a:ext cx="5362354" cy="357503"/>
          </a:xfrm>
          <a:prstGeom prst="rect">
            <a:avLst/>
          </a:prstGeom>
          <a:noFill/>
          <a:ln>
            <a:noFill/>
          </a:ln>
        </p:spPr>
        <p:txBody>
          <a:bodyPr spcFirstLastPara="1" wrap="square" lIns="91425" tIns="91425" rIns="91425" bIns="91425" anchor="t" anchorCtr="0">
            <a:spAutoFit/>
          </a:bodyPr>
          <a:lstStyle/>
          <a:p>
            <a:pPr lvl="0" algn="just">
              <a:lnSpc>
                <a:spcPct val="107000"/>
              </a:lnSpc>
              <a:buClr>
                <a:schemeClr val="dk1"/>
              </a:buClr>
              <a:buSzPts val="1100"/>
            </a:pPr>
            <a:r>
              <a:rPr lang="es-ES" sz="1050" dirty="0" smtClean="0">
                <a:solidFill>
                  <a:schemeClr val="dk1"/>
                </a:solidFill>
                <a:latin typeface="Nunito"/>
                <a:ea typeface="Nunito"/>
                <a:cs typeface="Nunito"/>
                <a:sym typeface="Nunito"/>
              </a:rPr>
              <a:t>Desarrollo de un Plan de Alternancia durante el proceso formativo.</a:t>
            </a:r>
            <a:endParaRPr lang="es-ES" sz="1050" dirty="0">
              <a:solidFill>
                <a:schemeClr val="dk1"/>
              </a:solidFill>
              <a:latin typeface="Nunito"/>
              <a:ea typeface="Nunito"/>
              <a:cs typeface="Nunito"/>
              <a:sym typeface="Nunito"/>
            </a:endParaRPr>
          </a:p>
        </p:txBody>
      </p:sp>
      <p:sp>
        <p:nvSpPr>
          <p:cNvPr id="25" name="Google Shape;409;p45"/>
          <p:cNvSpPr>
            <a:spLocks noChangeAspect="1"/>
          </p:cNvSpPr>
          <p:nvPr/>
        </p:nvSpPr>
        <p:spPr>
          <a:xfrm flipH="1">
            <a:off x="3106473" y="3407875"/>
            <a:ext cx="72061" cy="72000"/>
          </a:xfrm>
          <a:prstGeom prst="ellipse">
            <a:avLst/>
          </a:prstGeom>
          <a:solidFill>
            <a:srgbClr val="EC7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8731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gea06b27442_0_95"/>
          <p:cNvSpPr txBox="1"/>
          <p:nvPr/>
        </p:nvSpPr>
        <p:spPr>
          <a:xfrm>
            <a:off x="143399" y="117554"/>
            <a:ext cx="5400000" cy="400079"/>
          </a:xfrm>
          <a:prstGeom prst="rect">
            <a:avLst/>
          </a:prstGeom>
          <a:solidFill>
            <a:srgbClr val="EC7157"/>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err="1" smtClean="0">
                <a:solidFill>
                  <a:schemeClr val="lt1"/>
                </a:solidFill>
                <a:latin typeface="Montserrat"/>
                <a:ea typeface="Montserrat"/>
                <a:cs typeface="Montserrat"/>
                <a:sym typeface="Montserrat"/>
              </a:rPr>
              <a:t>Resultados</a:t>
            </a:r>
            <a:endParaRPr b="1" dirty="0">
              <a:solidFill>
                <a:schemeClr val="lt1"/>
              </a:solidFill>
              <a:latin typeface="Montserrat"/>
              <a:ea typeface="Montserrat"/>
              <a:cs typeface="Montserrat"/>
              <a:sym typeface="Montserrat"/>
            </a:endParaRPr>
          </a:p>
        </p:txBody>
      </p:sp>
      <p:pic>
        <p:nvPicPr>
          <p:cNvPr id="412" name="Google Shape;412;gea06b27442_0_95"/>
          <p:cNvPicPr preferRelativeResize="0"/>
          <p:nvPr/>
        </p:nvPicPr>
        <p:blipFill rotWithShape="1">
          <a:blip r:embed="rId3">
            <a:alphaModFix/>
          </a:blip>
          <a:srcRect/>
          <a:stretch/>
        </p:blipFill>
        <p:spPr>
          <a:xfrm>
            <a:off x="7682343" y="216275"/>
            <a:ext cx="1241908" cy="508375"/>
          </a:xfrm>
          <a:prstGeom prst="rect">
            <a:avLst/>
          </a:prstGeom>
          <a:noFill/>
          <a:ln>
            <a:noFill/>
          </a:ln>
        </p:spPr>
      </p:pic>
      <p:sp>
        <p:nvSpPr>
          <p:cNvPr id="4" name="Google Shape;211;p1"/>
          <p:cNvSpPr txBox="1"/>
          <p:nvPr/>
        </p:nvSpPr>
        <p:spPr>
          <a:xfrm>
            <a:off x="258378" y="1463319"/>
            <a:ext cx="1396668" cy="35391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ES" sz="1100" b="1" i="0" u="none" strike="noStrike" cap="none" dirty="0" smtClean="0">
                <a:solidFill>
                  <a:srgbClr val="000000"/>
                </a:solidFill>
                <a:latin typeface="Nunito"/>
                <a:ea typeface="Nunito"/>
                <a:cs typeface="Nunito"/>
                <a:sym typeface="Nunito"/>
              </a:rPr>
              <a:t>Implementación:</a:t>
            </a:r>
            <a:endParaRPr sz="1100" b="1" i="0" u="none" strike="noStrike" cap="none" dirty="0">
              <a:solidFill>
                <a:srgbClr val="000000"/>
              </a:solidFill>
              <a:latin typeface="Nunito"/>
              <a:ea typeface="Nunito"/>
              <a:cs typeface="Nunito"/>
              <a:sym typeface="Nunito"/>
            </a:endParaRPr>
          </a:p>
        </p:txBody>
      </p:sp>
      <p:pic>
        <p:nvPicPr>
          <p:cNvPr id="5" name="Google Shape;336;p39"/>
          <p:cNvPicPr preferRelativeResize="0">
            <a:picLocks noChangeAspect="1"/>
          </p:cNvPicPr>
          <p:nvPr/>
        </p:nvPicPr>
        <p:blipFill>
          <a:blip r:embed="rId4">
            <a:alphaModFix/>
          </a:blip>
          <a:stretch>
            <a:fillRect/>
          </a:stretch>
        </p:blipFill>
        <p:spPr>
          <a:xfrm>
            <a:off x="125804" y="1457232"/>
            <a:ext cx="176766" cy="360000"/>
          </a:xfrm>
          <a:prstGeom prst="rect">
            <a:avLst/>
          </a:prstGeom>
          <a:noFill/>
          <a:ln>
            <a:noFill/>
          </a:ln>
        </p:spPr>
      </p:pic>
      <p:sp>
        <p:nvSpPr>
          <p:cNvPr id="6" name="Google Shape;214;p1"/>
          <p:cNvSpPr txBox="1"/>
          <p:nvPr/>
        </p:nvSpPr>
        <p:spPr>
          <a:xfrm>
            <a:off x="1637451" y="1288657"/>
            <a:ext cx="7200000" cy="615523"/>
          </a:xfrm>
          <a:prstGeom prst="rect">
            <a:avLst/>
          </a:prstGeom>
          <a:noFill/>
          <a:ln>
            <a:noFill/>
          </a:ln>
        </p:spPr>
        <p:txBody>
          <a:bodyPr spcFirstLastPara="1" wrap="square" lIns="91425" tIns="91425" rIns="91425" bIns="91425" anchor="t" anchorCtr="0">
            <a:spAutoFit/>
          </a:bodyPr>
          <a:lstStyle/>
          <a:p>
            <a:r>
              <a:rPr lang="es-CL" dirty="0"/>
              <a:t>El 100% de los establecimientos que realizan el diagnóstico y comienzan la asesoría, finalizan satisfactoriamente el proceso luego de 8 meses.</a:t>
            </a:r>
          </a:p>
        </p:txBody>
      </p:sp>
      <p:sp>
        <p:nvSpPr>
          <p:cNvPr id="7" name="Google Shape;211;p1"/>
          <p:cNvSpPr txBox="1"/>
          <p:nvPr/>
        </p:nvSpPr>
        <p:spPr>
          <a:xfrm>
            <a:off x="302570" y="2633074"/>
            <a:ext cx="1219902" cy="35391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ES" sz="1100" b="1" i="0" u="none" strike="noStrike" cap="none" dirty="0" smtClean="0">
                <a:solidFill>
                  <a:srgbClr val="000000"/>
                </a:solidFill>
                <a:latin typeface="Nunito"/>
                <a:ea typeface="Nunito"/>
                <a:cs typeface="Nunito"/>
                <a:sym typeface="Nunito"/>
              </a:rPr>
              <a:t>Satisfacción:</a:t>
            </a:r>
            <a:endParaRPr sz="1100" b="1" i="0" u="none" strike="noStrike" cap="none" dirty="0">
              <a:solidFill>
                <a:srgbClr val="000000"/>
              </a:solidFill>
              <a:latin typeface="Nunito"/>
              <a:ea typeface="Nunito"/>
              <a:cs typeface="Nunito"/>
              <a:sym typeface="Nunito"/>
            </a:endParaRPr>
          </a:p>
        </p:txBody>
      </p:sp>
      <p:pic>
        <p:nvPicPr>
          <p:cNvPr id="8" name="Google Shape;336;p39"/>
          <p:cNvPicPr preferRelativeResize="0">
            <a:picLocks noChangeAspect="1"/>
          </p:cNvPicPr>
          <p:nvPr/>
        </p:nvPicPr>
        <p:blipFill>
          <a:blip r:embed="rId4">
            <a:alphaModFix/>
          </a:blip>
          <a:stretch>
            <a:fillRect/>
          </a:stretch>
        </p:blipFill>
        <p:spPr>
          <a:xfrm>
            <a:off x="143399" y="2633118"/>
            <a:ext cx="176766" cy="360000"/>
          </a:xfrm>
          <a:prstGeom prst="rect">
            <a:avLst/>
          </a:prstGeom>
          <a:noFill/>
          <a:ln>
            <a:noFill/>
          </a:ln>
        </p:spPr>
      </p:pic>
      <p:sp>
        <p:nvSpPr>
          <p:cNvPr id="9" name="Google Shape;214;p1"/>
          <p:cNvSpPr txBox="1"/>
          <p:nvPr/>
        </p:nvSpPr>
        <p:spPr>
          <a:xfrm>
            <a:off x="1637451" y="2279660"/>
            <a:ext cx="7200000" cy="615523"/>
          </a:xfrm>
          <a:prstGeom prst="rect">
            <a:avLst/>
          </a:prstGeom>
          <a:noFill/>
          <a:ln>
            <a:noFill/>
          </a:ln>
        </p:spPr>
        <p:txBody>
          <a:bodyPr spcFirstLastPara="1" wrap="square" lIns="91425" tIns="91425" rIns="91425" bIns="91425" anchor="t" anchorCtr="0">
            <a:spAutoFit/>
          </a:bodyPr>
          <a:lstStyle/>
          <a:p>
            <a:r>
              <a:rPr lang="es-CL" dirty="0"/>
              <a:t>El 100% de los equipos directivos declara en la encuesta de satisfacción haber logrado de forma satisfactoria los objetivos consensuados al iniciar la asesoría. </a:t>
            </a:r>
          </a:p>
        </p:txBody>
      </p:sp>
      <p:sp>
        <p:nvSpPr>
          <p:cNvPr id="10" name="Google Shape;211;p1"/>
          <p:cNvSpPr txBox="1"/>
          <p:nvPr/>
        </p:nvSpPr>
        <p:spPr>
          <a:xfrm>
            <a:off x="320165" y="4069748"/>
            <a:ext cx="1219902" cy="35391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ES" sz="1100" b="1" i="0" u="none" strike="noStrike" cap="none" dirty="0" smtClean="0">
                <a:solidFill>
                  <a:srgbClr val="000000"/>
                </a:solidFill>
                <a:latin typeface="Nunito"/>
                <a:ea typeface="Nunito"/>
                <a:cs typeface="Nunito"/>
                <a:sym typeface="Nunito"/>
              </a:rPr>
              <a:t>Continuidad:</a:t>
            </a:r>
            <a:endParaRPr sz="1100" b="1" i="0" u="none" strike="noStrike" cap="none" dirty="0">
              <a:solidFill>
                <a:srgbClr val="000000"/>
              </a:solidFill>
              <a:latin typeface="Nunito"/>
              <a:ea typeface="Nunito"/>
              <a:cs typeface="Nunito"/>
              <a:sym typeface="Nunito"/>
            </a:endParaRPr>
          </a:p>
        </p:txBody>
      </p:sp>
      <p:pic>
        <p:nvPicPr>
          <p:cNvPr id="11" name="Google Shape;336;p39"/>
          <p:cNvPicPr preferRelativeResize="0">
            <a:picLocks noChangeAspect="1"/>
          </p:cNvPicPr>
          <p:nvPr/>
        </p:nvPicPr>
        <p:blipFill>
          <a:blip r:embed="rId4">
            <a:alphaModFix/>
          </a:blip>
          <a:stretch>
            <a:fillRect/>
          </a:stretch>
        </p:blipFill>
        <p:spPr>
          <a:xfrm>
            <a:off x="143923" y="4069748"/>
            <a:ext cx="176766" cy="360000"/>
          </a:xfrm>
          <a:prstGeom prst="rect">
            <a:avLst/>
          </a:prstGeom>
          <a:noFill/>
          <a:ln>
            <a:noFill/>
          </a:ln>
        </p:spPr>
      </p:pic>
      <p:sp>
        <p:nvSpPr>
          <p:cNvPr id="12" name="Google Shape;214;p1"/>
          <p:cNvSpPr txBox="1"/>
          <p:nvPr/>
        </p:nvSpPr>
        <p:spPr>
          <a:xfrm>
            <a:off x="1655046" y="3958865"/>
            <a:ext cx="7200000" cy="645659"/>
          </a:xfrm>
          <a:prstGeom prst="rect">
            <a:avLst/>
          </a:prstGeom>
          <a:noFill/>
          <a:ln>
            <a:noFill/>
          </a:ln>
        </p:spPr>
        <p:txBody>
          <a:bodyPr spcFirstLastPara="1" wrap="square" lIns="91425" tIns="91425" rIns="91425" bIns="91425" anchor="t" anchorCtr="0">
            <a:spAutoFit/>
          </a:bodyPr>
          <a:lstStyle/>
          <a:p>
            <a:pPr lvl="0" algn="just">
              <a:lnSpc>
                <a:spcPct val="107000"/>
              </a:lnSpc>
              <a:buClr>
                <a:schemeClr val="dk1"/>
              </a:buClr>
              <a:buSzPts val="1100"/>
            </a:pPr>
            <a:r>
              <a:rPr lang="es-CL" dirty="0"/>
              <a:t>El </a:t>
            </a:r>
            <a:r>
              <a:rPr lang="es-CL" dirty="0" smtClean="0"/>
              <a:t>75% </a:t>
            </a:r>
            <a:r>
              <a:rPr lang="es-CL" dirty="0"/>
              <a:t>de los establecimientos se compromete a continuar con el proceso de asesoría durante el año 2022</a:t>
            </a:r>
            <a:endParaRPr lang="es-ES" sz="1050" dirty="0">
              <a:solidFill>
                <a:schemeClr val="dk1"/>
              </a:solidFill>
              <a:latin typeface="Nunito"/>
              <a:ea typeface="Nunito"/>
              <a:cs typeface="Nunito"/>
              <a:sym typeface="Nunito"/>
            </a:endParaRPr>
          </a:p>
        </p:txBody>
      </p:sp>
      <p:sp>
        <p:nvSpPr>
          <p:cNvPr id="14" name="Google Shape;214;p1"/>
          <p:cNvSpPr txBox="1"/>
          <p:nvPr/>
        </p:nvSpPr>
        <p:spPr>
          <a:xfrm>
            <a:off x="1655046" y="2788406"/>
            <a:ext cx="7200000" cy="645659"/>
          </a:xfrm>
          <a:prstGeom prst="rect">
            <a:avLst/>
          </a:prstGeom>
          <a:noFill/>
          <a:ln>
            <a:noFill/>
          </a:ln>
        </p:spPr>
        <p:txBody>
          <a:bodyPr spcFirstLastPara="1" wrap="square" lIns="91425" tIns="91425" rIns="91425" bIns="91425" anchor="t" anchorCtr="0">
            <a:spAutoFit/>
          </a:bodyPr>
          <a:lstStyle/>
          <a:p>
            <a:pPr lvl="0" algn="just">
              <a:lnSpc>
                <a:spcPct val="107000"/>
              </a:lnSpc>
              <a:buClr>
                <a:schemeClr val="dk1"/>
              </a:buClr>
              <a:buSzPts val="1100"/>
            </a:pPr>
            <a:r>
              <a:rPr lang="es-CL" dirty="0"/>
              <a:t>Valoración positiva del instrumento diagnóstico aplicado, dado que permitió entregar un mapa del establecimiento y las áreas donde era necesario   actuar de forma urgente</a:t>
            </a:r>
            <a:r>
              <a:rPr lang="es-ES" sz="1050" dirty="0" smtClean="0">
                <a:solidFill>
                  <a:schemeClr val="dk1"/>
                </a:solidFill>
                <a:latin typeface="Nunito"/>
                <a:ea typeface="Nunito"/>
                <a:cs typeface="Nunito"/>
                <a:sym typeface="Nunito"/>
              </a:rPr>
              <a:t>.  </a:t>
            </a:r>
            <a:endParaRPr lang="es-ES" sz="1050" dirty="0">
              <a:solidFill>
                <a:schemeClr val="dk1"/>
              </a:solidFill>
              <a:latin typeface="Nunito"/>
              <a:ea typeface="Nunito"/>
              <a:cs typeface="Nunito"/>
              <a:sym typeface="Nunito"/>
            </a:endParaRPr>
          </a:p>
        </p:txBody>
      </p:sp>
      <p:sp>
        <p:nvSpPr>
          <p:cNvPr id="16" name="Google Shape;409;p45"/>
          <p:cNvSpPr>
            <a:spLocks noChangeAspect="1"/>
          </p:cNvSpPr>
          <p:nvPr/>
        </p:nvSpPr>
        <p:spPr>
          <a:xfrm flipH="1">
            <a:off x="1565387" y="1610914"/>
            <a:ext cx="72061" cy="72000"/>
          </a:xfrm>
          <a:prstGeom prst="ellipse">
            <a:avLst/>
          </a:prstGeom>
          <a:solidFill>
            <a:srgbClr val="EC7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09;p45"/>
          <p:cNvSpPr>
            <a:spLocks noChangeAspect="1"/>
          </p:cNvSpPr>
          <p:nvPr/>
        </p:nvSpPr>
        <p:spPr>
          <a:xfrm flipH="1">
            <a:off x="1565390" y="2508845"/>
            <a:ext cx="72061" cy="72000"/>
          </a:xfrm>
          <a:prstGeom prst="ellipse">
            <a:avLst/>
          </a:prstGeom>
          <a:solidFill>
            <a:srgbClr val="EC7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09;p45"/>
          <p:cNvSpPr>
            <a:spLocks noChangeAspect="1"/>
          </p:cNvSpPr>
          <p:nvPr/>
        </p:nvSpPr>
        <p:spPr>
          <a:xfrm flipH="1">
            <a:off x="1565389" y="3028404"/>
            <a:ext cx="72061" cy="72000"/>
          </a:xfrm>
          <a:prstGeom prst="ellipse">
            <a:avLst/>
          </a:prstGeom>
          <a:solidFill>
            <a:srgbClr val="EC7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09;p45"/>
          <p:cNvSpPr>
            <a:spLocks noChangeAspect="1"/>
          </p:cNvSpPr>
          <p:nvPr/>
        </p:nvSpPr>
        <p:spPr>
          <a:xfrm flipH="1">
            <a:off x="1565388" y="4274484"/>
            <a:ext cx="72061" cy="72000"/>
          </a:xfrm>
          <a:prstGeom prst="ellipse">
            <a:avLst/>
          </a:prstGeom>
          <a:solidFill>
            <a:srgbClr val="EC7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Imagen 20" descr="C:\Users\mruizc\Downloads\LOGO_CENTRO-DESARROLLO-EDUCACION-MEDIA_2018.png"/>
          <p:cNvPicPr/>
          <p:nvPr/>
        </p:nvPicPr>
        <p:blipFill rotWithShape="1">
          <a:blip r:embed="rId5">
            <a:extLst>
              <a:ext uri="{28A0092B-C50C-407E-A947-70E740481C1C}">
                <a14:useLocalDpi xmlns:a14="http://schemas.microsoft.com/office/drawing/2010/main" val="0"/>
              </a:ext>
            </a:extLst>
          </a:blip>
          <a:srcRect l="25150" t="40690" r="26078" b="40258"/>
          <a:stretch/>
        </p:blipFill>
        <p:spPr bwMode="auto">
          <a:xfrm>
            <a:off x="5635690" y="272024"/>
            <a:ext cx="1933575" cy="3968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1526273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848</Words>
  <Application>Microsoft Office PowerPoint</Application>
  <PresentationFormat>Presentación en pantalla (16:9)</PresentationFormat>
  <Paragraphs>167</Paragraphs>
  <Slides>13</Slides>
  <Notes>11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Calibri</vt:lpstr>
      <vt:lpstr>Montserrat</vt:lpstr>
      <vt:lpstr>Nunito</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Soledad</dc:creator>
  <cp:lastModifiedBy>Rodrigo</cp:lastModifiedBy>
  <cp:revision>22</cp:revision>
  <dcterms:modified xsi:type="dcterms:W3CDTF">2022-01-04T15:04:36Z</dcterms:modified>
</cp:coreProperties>
</file>